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7"/>
  </p:notesMasterIdLst>
  <p:handoutMasterIdLst>
    <p:handoutMasterId r:id="rId38"/>
  </p:handoutMasterIdLst>
  <p:sldIdLst>
    <p:sldId id="256" r:id="rId3"/>
    <p:sldId id="294" r:id="rId4"/>
    <p:sldId id="257" r:id="rId5"/>
    <p:sldId id="289" r:id="rId6"/>
    <p:sldId id="262" r:id="rId7"/>
    <p:sldId id="287" r:id="rId8"/>
    <p:sldId id="288" r:id="rId9"/>
    <p:sldId id="296" r:id="rId10"/>
    <p:sldId id="291" r:id="rId11"/>
    <p:sldId id="258" r:id="rId12"/>
    <p:sldId id="285" r:id="rId13"/>
    <p:sldId id="297" r:id="rId14"/>
    <p:sldId id="270" r:id="rId15"/>
    <p:sldId id="283" r:id="rId16"/>
    <p:sldId id="284" r:id="rId17"/>
    <p:sldId id="273" r:id="rId18"/>
    <p:sldId id="263" r:id="rId19"/>
    <p:sldId id="264" r:id="rId20"/>
    <p:sldId id="274" r:id="rId21"/>
    <p:sldId id="265" r:id="rId22"/>
    <p:sldId id="286" r:id="rId23"/>
    <p:sldId id="275" r:id="rId24"/>
    <p:sldId id="266" r:id="rId25"/>
    <p:sldId id="298" r:id="rId26"/>
    <p:sldId id="299" r:id="rId27"/>
    <p:sldId id="292" r:id="rId28"/>
    <p:sldId id="293" r:id="rId29"/>
    <p:sldId id="278" r:id="rId30"/>
    <p:sldId id="279" r:id="rId31"/>
    <p:sldId id="281" r:id="rId32"/>
    <p:sldId id="280" r:id="rId33"/>
    <p:sldId id="267" r:id="rId34"/>
    <p:sldId id="300" r:id="rId35"/>
    <p:sldId id="295" r:id="rId36"/>
  </p:sldIdLst>
  <p:sldSz cx="12192000" cy="6858000"/>
  <p:notesSz cx="6735763" cy="98663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92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5" autoAdjust="0"/>
    <p:restoredTop sz="94660"/>
  </p:normalViewPr>
  <p:slideViewPr>
    <p:cSldViewPr snapToGrid="0">
      <p:cViewPr varScale="1">
        <p:scale>
          <a:sx n="86" d="100"/>
          <a:sy n="86" d="100"/>
        </p:scale>
        <p:origin x="10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98D6980B-21F6-4C1B-98DA-C3EA33D9E175}" type="datetimeFigureOut">
              <a:rPr lang="de-AT" smtClean="0"/>
              <a:t>18.04.2019</a:t>
            </a:fld>
            <a:endParaRPr lang="de-AT"/>
          </a:p>
        </p:txBody>
      </p:sp>
      <p:sp>
        <p:nvSpPr>
          <p:cNvPr id="4" name="Fußzeilenplatzhalt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7B6E8074-509E-433A-92A2-13E1B4D8927A}" type="slidenum">
              <a:rPr lang="de-AT" smtClean="0"/>
              <a:t>‹Nr.›</a:t>
            </a:fld>
            <a:endParaRPr lang="de-AT"/>
          </a:p>
        </p:txBody>
      </p:sp>
    </p:spTree>
    <p:extLst>
      <p:ext uri="{BB962C8B-B14F-4D97-AF65-F5344CB8AC3E}">
        <p14:creationId xmlns:p14="http://schemas.microsoft.com/office/powerpoint/2010/main" val="19340492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5599FF59-0A08-4313-8EA7-01314621886B}" type="datetimeFigureOut">
              <a:rPr lang="de-AT" smtClean="0"/>
              <a:t>18.04.2019</a:t>
            </a:fld>
            <a:endParaRPr lang="de-AT"/>
          </a:p>
        </p:txBody>
      </p:sp>
      <p:sp>
        <p:nvSpPr>
          <p:cNvPr id="4" name="Folienbildplatzhalt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502304E8-6C82-41C0-8A25-F85397DE39A4}" type="slidenum">
              <a:rPr lang="de-AT" smtClean="0"/>
              <a:t>‹Nr.›</a:t>
            </a:fld>
            <a:endParaRPr lang="de-AT"/>
          </a:p>
        </p:txBody>
      </p:sp>
    </p:spTree>
    <p:extLst>
      <p:ext uri="{BB962C8B-B14F-4D97-AF65-F5344CB8AC3E}">
        <p14:creationId xmlns:p14="http://schemas.microsoft.com/office/powerpoint/2010/main" val="2974137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02304E8-6C82-41C0-8A25-F85397DE39A4}" type="slidenum">
              <a:rPr lang="de-AT" smtClean="0"/>
              <a:t>2</a:t>
            </a:fld>
            <a:endParaRPr lang="de-AT"/>
          </a:p>
        </p:txBody>
      </p:sp>
    </p:spTree>
    <p:extLst>
      <p:ext uri="{BB962C8B-B14F-4D97-AF65-F5344CB8AC3E}">
        <p14:creationId xmlns:p14="http://schemas.microsoft.com/office/powerpoint/2010/main" val="2477799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02304E8-6C82-41C0-8A25-F85397DE39A4}" type="slidenum">
              <a:rPr lang="de-AT" smtClean="0"/>
              <a:t>3</a:t>
            </a:fld>
            <a:endParaRPr lang="de-AT"/>
          </a:p>
        </p:txBody>
      </p:sp>
    </p:spTree>
    <p:extLst>
      <p:ext uri="{BB962C8B-B14F-4D97-AF65-F5344CB8AC3E}">
        <p14:creationId xmlns:p14="http://schemas.microsoft.com/office/powerpoint/2010/main" val="477514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02304E8-6C82-41C0-8A25-F85397DE39A4}" type="slidenum">
              <a:rPr lang="de-AT" smtClean="0"/>
              <a:t>4</a:t>
            </a:fld>
            <a:endParaRPr lang="de-AT"/>
          </a:p>
        </p:txBody>
      </p:sp>
    </p:spTree>
    <p:extLst>
      <p:ext uri="{BB962C8B-B14F-4D97-AF65-F5344CB8AC3E}">
        <p14:creationId xmlns:p14="http://schemas.microsoft.com/office/powerpoint/2010/main" val="2108615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02304E8-6C82-41C0-8A25-F85397DE39A4}" type="slidenum">
              <a:rPr lang="de-AT" smtClean="0"/>
              <a:t>5</a:t>
            </a:fld>
            <a:endParaRPr lang="de-AT"/>
          </a:p>
        </p:txBody>
      </p:sp>
    </p:spTree>
    <p:extLst>
      <p:ext uri="{BB962C8B-B14F-4D97-AF65-F5344CB8AC3E}">
        <p14:creationId xmlns:p14="http://schemas.microsoft.com/office/powerpoint/2010/main" val="1065070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02304E8-6C82-41C0-8A25-F85397DE39A4}" type="slidenum">
              <a:rPr lang="de-AT" smtClean="0"/>
              <a:t>6</a:t>
            </a:fld>
            <a:endParaRPr lang="de-AT"/>
          </a:p>
        </p:txBody>
      </p:sp>
    </p:spTree>
    <p:extLst>
      <p:ext uri="{BB962C8B-B14F-4D97-AF65-F5344CB8AC3E}">
        <p14:creationId xmlns:p14="http://schemas.microsoft.com/office/powerpoint/2010/main" val="3074411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02304E8-6C82-41C0-8A25-F85397DE39A4}" type="slidenum">
              <a:rPr lang="de-AT" smtClean="0"/>
              <a:t>7</a:t>
            </a:fld>
            <a:endParaRPr lang="de-AT"/>
          </a:p>
        </p:txBody>
      </p:sp>
    </p:spTree>
    <p:extLst>
      <p:ext uri="{BB962C8B-B14F-4D97-AF65-F5344CB8AC3E}">
        <p14:creationId xmlns:p14="http://schemas.microsoft.com/office/powerpoint/2010/main" val="938382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02304E8-6C82-41C0-8A25-F85397DE39A4}" type="slidenum">
              <a:rPr lang="de-AT" smtClean="0"/>
              <a:t>8</a:t>
            </a:fld>
            <a:endParaRPr lang="de-AT"/>
          </a:p>
        </p:txBody>
      </p:sp>
    </p:spTree>
    <p:extLst>
      <p:ext uri="{BB962C8B-B14F-4D97-AF65-F5344CB8AC3E}">
        <p14:creationId xmlns:p14="http://schemas.microsoft.com/office/powerpoint/2010/main" val="1403256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02304E8-6C82-41C0-8A25-F85397DE39A4}" type="slidenum">
              <a:rPr lang="de-AT" smtClean="0"/>
              <a:t>9</a:t>
            </a:fld>
            <a:endParaRPr lang="de-AT"/>
          </a:p>
        </p:txBody>
      </p:sp>
    </p:spTree>
    <p:extLst>
      <p:ext uri="{BB962C8B-B14F-4D97-AF65-F5344CB8AC3E}">
        <p14:creationId xmlns:p14="http://schemas.microsoft.com/office/powerpoint/2010/main" val="5420442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de-DE"/>
              <a:t>Titelmasterformat durch Klicken bearbeiten</a:t>
            </a:r>
            <a:endParaRPr lang="de-AT" dirty="0"/>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AT" dirty="0"/>
          </a:p>
        </p:txBody>
      </p:sp>
      <p:sp>
        <p:nvSpPr>
          <p:cNvPr id="4" name="Datumsplatzhalter 3"/>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5" name="Fußzeilenplatzhalter 4"/>
          <p:cNvSpPr>
            <a:spLocks noGrp="1"/>
          </p:cNvSpPr>
          <p:nvPr>
            <p:ph type="ftr" sz="quarter" idx="11"/>
          </p:nvPr>
        </p:nvSpPr>
        <p:spPr/>
        <p:txBody>
          <a:bodyPr/>
          <a:lstStyle>
            <a:lvl1pPr>
              <a:defRPr>
                <a:solidFill>
                  <a:schemeClr val="bg1"/>
                </a:solidFill>
              </a:defRPr>
            </a:lvl1pPr>
          </a:lstStyle>
          <a:p>
            <a:endParaRPr lang="de-AT" dirty="0"/>
          </a:p>
        </p:txBody>
      </p:sp>
      <p:sp>
        <p:nvSpPr>
          <p:cNvPr id="6" name="Foliennummernplatzhalter 5"/>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spTree>
    <p:extLst>
      <p:ext uri="{BB962C8B-B14F-4D97-AF65-F5344CB8AC3E}">
        <p14:creationId xmlns:p14="http://schemas.microsoft.com/office/powerpoint/2010/main" val="1972417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8"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4" name="Datumsplatzhalter 3"/>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5" name="Fußzeilenplatzhalter 4"/>
          <p:cNvSpPr>
            <a:spLocks noGrp="1"/>
          </p:cNvSpPr>
          <p:nvPr>
            <p:ph type="ftr" sz="quarter" idx="11"/>
          </p:nvPr>
        </p:nvSpPr>
        <p:spPr/>
        <p:txBody>
          <a:bodyPr/>
          <a:lstStyle>
            <a:lvl1pPr>
              <a:defRPr>
                <a:solidFill>
                  <a:schemeClr val="bg1"/>
                </a:solidFill>
              </a:defRPr>
            </a:lvl1pPr>
          </a:lstStyle>
          <a:p>
            <a:endParaRPr lang="de-AT" dirty="0"/>
          </a:p>
        </p:txBody>
      </p:sp>
      <p:sp>
        <p:nvSpPr>
          <p:cNvPr id="6" name="Foliennummernplatzhalter 5"/>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7" name="Grafik 6"/>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349077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8"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4" name="Datumsplatzhalter 3"/>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5" name="Fußzeilenplatzhalter 4"/>
          <p:cNvSpPr>
            <a:spLocks noGrp="1"/>
          </p:cNvSpPr>
          <p:nvPr>
            <p:ph type="ftr" sz="quarter" idx="11"/>
          </p:nvPr>
        </p:nvSpPr>
        <p:spPr/>
        <p:txBody>
          <a:bodyPr/>
          <a:lstStyle>
            <a:lvl1pPr>
              <a:defRPr>
                <a:solidFill>
                  <a:schemeClr val="bg1"/>
                </a:solidFill>
              </a:defRPr>
            </a:lvl1pPr>
          </a:lstStyle>
          <a:p>
            <a:endParaRPr lang="de-AT" dirty="0"/>
          </a:p>
        </p:txBody>
      </p:sp>
      <p:sp>
        <p:nvSpPr>
          <p:cNvPr id="6" name="Foliennummernplatzhalter 5"/>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7" name="Grafik 6"/>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2592412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de-DE" dirty="0"/>
              <a:t>Titelmasterformat durch Klicken bearbeiten</a:t>
            </a:r>
            <a:endParaRPr lang="de-AT" dirty="0"/>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endParaRPr lang="de-AT" dirty="0"/>
          </a:p>
        </p:txBody>
      </p:sp>
      <p:sp>
        <p:nvSpPr>
          <p:cNvPr id="4" name="Datumsplatzhalter 3"/>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5" name="Fußzeilenplatzhalter 4"/>
          <p:cNvSpPr>
            <a:spLocks noGrp="1"/>
          </p:cNvSpPr>
          <p:nvPr>
            <p:ph type="ftr" sz="quarter" idx="11"/>
          </p:nvPr>
        </p:nvSpPr>
        <p:spPr/>
        <p:txBody>
          <a:bodyPr/>
          <a:lstStyle>
            <a:lvl1pPr>
              <a:defRPr>
                <a:solidFill>
                  <a:schemeClr val="bg1"/>
                </a:solidFill>
              </a:defRPr>
            </a:lvl1pPr>
          </a:lstStyle>
          <a:p>
            <a:endParaRPr lang="de-AT" dirty="0"/>
          </a:p>
        </p:txBody>
      </p:sp>
      <p:sp>
        <p:nvSpPr>
          <p:cNvPr id="6" name="Foliennummernplatzhalter 5"/>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spTree>
    <p:extLst>
      <p:ext uri="{BB962C8B-B14F-4D97-AF65-F5344CB8AC3E}">
        <p14:creationId xmlns:p14="http://schemas.microsoft.com/office/powerpoint/2010/main" val="3263353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9625445" cy="1325563"/>
          </a:xfrm>
        </p:spPr>
        <p:txBody>
          <a:bodyPr>
            <a:normAutofit/>
          </a:bodyPr>
          <a:lstStyle>
            <a:lvl1pPr>
              <a:defRPr sz="2800"/>
            </a:lvl1pPr>
          </a:lstStyle>
          <a:p>
            <a:r>
              <a:rPr lang="de-DE" dirty="0"/>
              <a:t>Titelmasterformat durch Klicken bearbeiten</a:t>
            </a:r>
            <a:endParaRPr lang="de-AT" dirty="0"/>
          </a:p>
        </p:txBody>
      </p:sp>
      <p:sp>
        <p:nvSpPr>
          <p:cNvPr id="3" name="Inhaltsplatzhalter 2"/>
          <p:cNvSpPr>
            <a:spLocks noGrp="1"/>
          </p:cNvSpPr>
          <p:nvPr>
            <p:ph idx="1"/>
          </p:nvPr>
        </p:nvSpPr>
        <p:spPr/>
        <p:txBody>
          <a:bodyPr/>
          <a:lstStyle>
            <a:lvl1pPr>
              <a:defRPr sz="2600"/>
            </a:lvl1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8"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4" name="Datumsplatzhalter 3"/>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7" name="Grafik 6"/>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2217058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dirty="0"/>
              <a:t>Titelmasterformat durch Klicken bearbeiten</a:t>
            </a:r>
            <a:endParaRPr lang="de-AT" dirty="0"/>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8"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4" name="Datumsplatzhalter 3"/>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5" name="Fußzeilenplatzhalter 4"/>
          <p:cNvSpPr>
            <a:spLocks noGrp="1"/>
          </p:cNvSpPr>
          <p:nvPr>
            <p:ph type="ftr" sz="quarter" idx="11"/>
          </p:nvPr>
        </p:nvSpPr>
        <p:spPr/>
        <p:txBody>
          <a:bodyPr/>
          <a:lstStyle>
            <a:lvl1pPr>
              <a:defRPr>
                <a:solidFill>
                  <a:schemeClr val="bg1"/>
                </a:solidFill>
              </a:defRPr>
            </a:lvl1pPr>
          </a:lstStyle>
          <a:p>
            <a:endParaRPr lang="de-AT" dirty="0"/>
          </a:p>
        </p:txBody>
      </p:sp>
      <p:pic>
        <p:nvPicPr>
          <p:cNvPr id="7" name="Grafik 6"/>
          <p:cNvPicPr>
            <a:picLocks noChangeAspect="1"/>
          </p:cNvPicPr>
          <p:nvPr/>
        </p:nvPicPr>
        <p:blipFill>
          <a:blip r:embed="rId2"/>
          <a:stretch>
            <a:fillRect/>
          </a:stretch>
        </p:blipFill>
        <p:spPr>
          <a:xfrm>
            <a:off x="10101245" y="365125"/>
            <a:ext cx="2090755" cy="1993227"/>
          </a:xfrm>
          <a:prstGeom prst="rect">
            <a:avLst/>
          </a:prstGeom>
        </p:spPr>
      </p:pic>
      <p:sp>
        <p:nvSpPr>
          <p:cNvPr id="6" name="Foliennummernplatzhalter 5"/>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spTree>
    <p:extLst>
      <p:ext uri="{BB962C8B-B14F-4D97-AF65-F5344CB8AC3E}">
        <p14:creationId xmlns:p14="http://schemas.microsoft.com/office/powerpoint/2010/main" val="1991173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9"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5" name="Datumsplatzhalter 4"/>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6" name="Fußzeilenplatzhalter 5"/>
          <p:cNvSpPr>
            <a:spLocks noGrp="1"/>
          </p:cNvSpPr>
          <p:nvPr>
            <p:ph type="ftr" sz="quarter" idx="11"/>
          </p:nvPr>
        </p:nvSpPr>
        <p:spPr/>
        <p:txBody>
          <a:bodyPr/>
          <a:lstStyle>
            <a:lvl1pPr>
              <a:defRPr>
                <a:solidFill>
                  <a:schemeClr val="bg1"/>
                </a:solidFill>
              </a:defRPr>
            </a:lvl1pPr>
          </a:lstStyle>
          <a:p>
            <a:endParaRPr lang="de-AT" dirty="0"/>
          </a:p>
        </p:txBody>
      </p:sp>
      <p:sp>
        <p:nvSpPr>
          <p:cNvPr id="7" name="Foliennummernplatzhalter 6"/>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8" name="Grafik 7"/>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3606164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de-AT"/>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11" name="Textplatzhalter 6"/>
          <p:cNvSpPr txBox="1">
            <a:spLocks/>
          </p:cNvSpPr>
          <p:nvPr/>
        </p:nvSpPr>
        <p:spPr>
          <a:xfrm>
            <a:off x="0" y="6218238"/>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7" name="Datumsplatzhalter 6"/>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8" name="Fußzeilenplatzhalter 7"/>
          <p:cNvSpPr>
            <a:spLocks noGrp="1"/>
          </p:cNvSpPr>
          <p:nvPr>
            <p:ph type="ftr" sz="quarter" idx="11"/>
          </p:nvPr>
        </p:nvSpPr>
        <p:spPr/>
        <p:txBody>
          <a:bodyPr/>
          <a:lstStyle>
            <a:lvl1pPr>
              <a:defRPr>
                <a:solidFill>
                  <a:schemeClr val="bg1"/>
                </a:solidFill>
              </a:defRPr>
            </a:lvl1pPr>
          </a:lstStyle>
          <a:p>
            <a:endParaRPr lang="de-AT" dirty="0"/>
          </a:p>
        </p:txBody>
      </p:sp>
      <p:sp>
        <p:nvSpPr>
          <p:cNvPr id="9" name="Foliennummernplatzhalter 8"/>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10" name="Grafik 9"/>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1128772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7" name="Textplatzhalter 6"/>
          <p:cNvSpPr txBox="1">
            <a:spLocks/>
          </p:cNvSpPr>
          <p:nvPr/>
        </p:nvSpPr>
        <p:spPr>
          <a:xfrm>
            <a:off x="0" y="6218238"/>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3" name="Datumsplatzhalter 2"/>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4" name="Fußzeilenplatzhalter 3"/>
          <p:cNvSpPr>
            <a:spLocks noGrp="1"/>
          </p:cNvSpPr>
          <p:nvPr>
            <p:ph type="ftr" sz="quarter" idx="11"/>
          </p:nvPr>
        </p:nvSpPr>
        <p:spPr/>
        <p:txBody>
          <a:bodyPr/>
          <a:lstStyle>
            <a:lvl1pPr>
              <a:defRPr>
                <a:solidFill>
                  <a:schemeClr val="bg1"/>
                </a:solidFill>
              </a:defRPr>
            </a:lvl1pPr>
          </a:lstStyle>
          <a:p>
            <a:endParaRPr lang="de-AT" dirty="0"/>
          </a:p>
        </p:txBody>
      </p:sp>
      <p:sp>
        <p:nvSpPr>
          <p:cNvPr id="5" name="Foliennummernplatzhalter 4"/>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6" name="Grafik 5"/>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33902252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6"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2" name="Datumsplatzhalter 1"/>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3" name="Fußzeilenplatzhalter 2"/>
          <p:cNvSpPr>
            <a:spLocks noGrp="1"/>
          </p:cNvSpPr>
          <p:nvPr>
            <p:ph type="ftr" sz="quarter" idx="11"/>
          </p:nvPr>
        </p:nvSpPr>
        <p:spPr/>
        <p:txBody>
          <a:bodyPr/>
          <a:lstStyle>
            <a:lvl1pPr>
              <a:defRPr>
                <a:solidFill>
                  <a:schemeClr val="bg1"/>
                </a:solidFill>
              </a:defRPr>
            </a:lvl1pPr>
          </a:lstStyle>
          <a:p>
            <a:endParaRPr lang="de-AT" dirty="0"/>
          </a:p>
        </p:txBody>
      </p:sp>
      <p:sp>
        <p:nvSpPr>
          <p:cNvPr id="4" name="Foliennummernplatzhalter 3"/>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5" name="Grafik 4"/>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16531700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9" name="Textplatzhalter 6"/>
          <p:cNvSpPr txBox="1">
            <a:spLocks/>
          </p:cNvSpPr>
          <p:nvPr/>
        </p:nvSpPr>
        <p:spPr>
          <a:xfrm>
            <a:off x="0" y="6218238"/>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5" name="Datumsplatzhalter 4"/>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6" name="Fußzeilenplatzhalter 5"/>
          <p:cNvSpPr>
            <a:spLocks noGrp="1"/>
          </p:cNvSpPr>
          <p:nvPr>
            <p:ph type="ftr" sz="quarter" idx="11"/>
          </p:nvPr>
        </p:nvSpPr>
        <p:spPr/>
        <p:txBody>
          <a:bodyPr/>
          <a:lstStyle>
            <a:lvl1pPr>
              <a:defRPr>
                <a:solidFill>
                  <a:schemeClr val="bg1"/>
                </a:solidFill>
              </a:defRPr>
            </a:lvl1pPr>
          </a:lstStyle>
          <a:p>
            <a:endParaRPr lang="de-AT" dirty="0"/>
          </a:p>
        </p:txBody>
      </p:sp>
      <p:sp>
        <p:nvSpPr>
          <p:cNvPr id="7" name="Foliennummernplatzhalter 6"/>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8" name="Grafik 7"/>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427448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9625445" cy="1325563"/>
          </a:xfrm>
        </p:spPr>
        <p:txBody>
          <a:bodyPr>
            <a:normAutofit/>
          </a:bodyPr>
          <a:lstStyle>
            <a:lvl1pPr>
              <a:defRPr sz="2800" b="1"/>
            </a:lvl1pPr>
          </a:lstStyle>
          <a:p>
            <a:r>
              <a:rPr lang="de-DE"/>
              <a:t>Titelmasterformat durch Klicken bearbeiten</a:t>
            </a:r>
            <a:endParaRPr lang="de-AT" dirty="0"/>
          </a:p>
        </p:txBody>
      </p:sp>
      <p:sp>
        <p:nvSpPr>
          <p:cNvPr id="3" name="Inhaltsplatzhalter 2"/>
          <p:cNvSpPr>
            <a:spLocks noGrp="1"/>
          </p:cNvSpPr>
          <p:nvPr>
            <p:ph idx="1"/>
          </p:nvPr>
        </p:nvSpPr>
        <p:spPr/>
        <p:txBody>
          <a:bodyPr/>
          <a:lstStyle>
            <a:lvl1pPr>
              <a:buClr>
                <a:schemeClr val="accent2">
                  <a:lumMod val="50000"/>
                </a:schemeClr>
              </a:buClr>
              <a:defRPr sz="2600"/>
            </a:lvl1pPr>
            <a:lvl2pPr marL="685800" indent="-228600">
              <a:buClr>
                <a:schemeClr val="accent2">
                  <a:lumMod val="50000"/>
                </a:schemeClr>
              </a:buClr>
              <a:buFont typeface="Wingdings" panose="05000000000000000000" pitchFamily="2" charset="2"/>
              <a:buChar char="§"/>
              <a:defRPr/>
            </a:lvl2pPr>
            <a:lvl3pPr marL="1143000" indent="-228600">
              <a:buClr>
                <a:schemeClr val="accent2">
                  <a:lumMod val="50000"/>
                </a:schemeClr>
              </a:buClr>
              <a:buFont typeface="Symbol" panose="05050102010706020507" pitchFamily="18" charset="2"/>
              <a:buChar char="-"/>
              <a:defRPr/>
            </a:lvl3pPr>
            <a:lvl4pPr marL="1600200" indent="-228600">
              <a:buClr>
                <a:schemeClr val="accent2">
                  <a:lumMod val="50000"/>
                </a:schemeClr>
              </a:buClr>
              <a:buFont typeface="Wingdings" panose="05000000000000000000" pitchFamily="2" charset="2"/>
              <a:buChar char="Ø"/>
              <a:defRPr/>
            </a:lvl4pPr>
            <a:lvl5pPr marL="2057400" indent="-228600">
              <a:buClr>
                <a:schemeClr val="accent2">
                  <a:lumMod val="50000"/>
                </a:schemeClr>
              </a:buClr>
              <a:buFont typeface="Courier New" panose="02070309020205020404" pitchFamily="49" charset="0"/>
              <a:buChar char="o"/>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dirty="0"/>
          </a:p>
        </p:txBody>
      </p:sp>
      <p:sp>
        <p:nvSpPr>
          <p:cNvPr id="8"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4" name="Datumsplatzhalter 3"/>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7" name="Grafik 6"/>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2825338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9"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5" name="Datumsplatzhalter 4"/>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8" name="Grafik 7"/>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673026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8"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4" name="Datumsplatzhalter 3"/>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5" name="Fußzeilenplatzhalter 4"/>
          <p:cNvSpPr>
            <a:spLocks noGrp="1"/>
          </p:cNvSpPr>
          <p:nvPr>
            <p:ph type="ftr" sz="quarter" idx="11"/>
          </p:nvPr>
        </p:nvSpPr>
        <p:spPr/>
        <p:txBody>
          <a:bodyPr/>
          <a:lstStyle>
            <a:lvl1pPr>
              <a:defRPr>
                <a:solidFill>
                  <a:schemeClr val="bg1"/>
                </a:solidFill>
              </a:defRPr>
            </a:lvl1pPr>
          </a:lstStyle>
          <a:p>
            <a:endParaRPr lang="de-AT" dirty="0"/>
          </a:p>
        </p:txBody>
      </p:sp>
      <p:sp>
        <p:nvSpPr>
          <p:cNvPr id="6" name="Foliennummernplatzhalter 5"/>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7" name="Grafik 6"/>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32760736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8"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4" name="Datumsplatzhalter 3"/>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5" name="Fußzeilenplatzhalter 4"/>
          <p:cNvSpPr>
            <a:spLocks noGrp="1"/>
          </p:cNvSpPr>
          <p:nvPr>
            <p:ph type="ftr" sz="quarter" idx="11"/>
          </p:nvPr>
        </p:nvSpPr>
        <p:spPr/>
        <p:txBody>
          <a:bodyPr/>
          <a:lstStyle>
            <a:lvl1pPr>
              <a:defRPr>
                <a:solidFill>
                  <a:schemeClr val="bg1"/>
                </a:solidFill>
              </a:defRPr>
            </a:lvl1pPr>
          </a:lstStyle>
          <a:p>
            <a:endParaRPr lang="de-AT" dirty="0"/>
          </a:p>
        </p:txBody>
      </p:sp>
      <p:sp>
        <p:nvSpPr>
          <p:cNvPr id="6" name="Foliennummernplatzhalter 5"/>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7" name="Grafik 6"/>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2703305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de-AT" dirty="0"/>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8"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4" name="Datumsplatzhalter 3"/>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5" name="Fußzeilenplatzhalter 4"/>
          <p:cNvSpPr>
            <a:spLocks noGrp="1"/>
          </p:cNvSpPr>
          <p:nvPr>
            <p:ph type="ftr" sz="quarter" idx="11"/>
          </p:nvPr>
        </p:nvSpPr>
        <p:spPr/>
        <p:txBody>
          <a:bodyPr/>
          <a:lstStyle>
            <a:lvl1pPr>
              <a:defRPr>
                <a:solidFill>
                  <a:schemeClr val="bg1"/>
                </a:solidFill>
              </a:defRPr>
            </a:lvl1pPr>
          </a:lstStyle>
          <a:p>
            <a:endParaRPr lang="de-AT" dirty="0"/>
          </a:p>
        </p:txBody>
      </p:sp>
      <p:pic>
        <p:nvPicPr>
          <p:cNvPr id="7" name="Grafik 6"/>
          <p:cNvPicPr>
            <a:picLocks noChangeAspect="1"/>
          </p:cNvPicPr>
          <p:nvPr/>
        </p:nvPicPr>
        <p:blipFill>
          <a:blip r:embed="rId2"/>
          <a:stretch>
            <a:fillRect/>
          </a:stretch>
        </p:blipFill>
        <p:spPr>
          <a:xfrm>
            <a:off x="10101245" y="365125"/>
            <a:ext cx="2090755" cy="1993227"/>
          </a:xfrm>
          <a:prstGeom prst="rect">
            <a:avLst/>
          </a:prstGeom>
        </p:spPr>
      </p:pic>
      <p:sp>
        <p:nvSpPr>
          <p:cNvPr id="6" name="Foliennummernplatzhalter 5"/>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spTree>
    <p:extLst>
      <p:ext uri="{BB962C8B-B14F-4D97-AF65-F5344CB8AC3E}">
        <p14:creationId xmlns:p14="http://schemas.microsoft.com/office/powerpoint/2010/main" val="1181386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9"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5" name="Datumsplatzhalter 4"/>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6" name="Fußzeilenplatzhalter 5"/>
          <p:cNvSpPr>
            <a:spLocks noGrp="1"/>
          </p:cNvSpPr>
          <p:nvPr>
            <p:ph type="ftr" sz="quarter" idx="11"/>
          </p:nvPr>
        </p:nvSpPr>
        <p:spPr/>
        <p:txBody>
          <a:bodyPr/>
          <a:lstStyle>
            <a:lvl1pPr>
              <a:defRPr>
                <a:solidFill>
                  <a:schemeClr val="bg1"/>
                </a:solidFill>
              </a:defRPr>
            </a:lvl1pPr>
          </a:lstStyle>
          <a:p>
            <a:endParaRPr lang="de-AT" dirty="0"/>
          </a:p>
        </p:txBody>
      </p:sp>
      <p:sp>
        <p:nvSpPr>
          <p:cNvPr id="7" name="Foliennummernplatzhalter 6"/>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8" name="Grafik 7"/>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952140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de-AT"/>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11" name="Textplatzhalter 6"/>
          <p:cNvSpPr txBox="1">
            <a:spLocks/>
          </p:cNvSpPr>
          <p:nvPr/>
        </p:nvSpPr>
        <p:spPr>
          <a:xfrm>
            <a:off x="0" y="6218238"/>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7" name="Datumsplatzhalter 6"/>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8" name="Fußzeilenplatzhalter 7"/>
          <p:cNvSpPr>
            <a:spLocks noGrp="1"/>
          </p:cNvSpPr>
          <p:nvPr>
            <p:ph type="ftr" sz="quarter" idx="11"/>
          </p:nvPr>
        </p:nvSpPr>
        <p:spPr/>
        <p:txBody>
          <a:bodyPr/>
          <a:lstStyle>
            <a:lvl1pPr>
              <a:defRPr>
                <a:solidFill>
                  <a:schemeClr val="bg1"/>
                </a:solidFill>
              </a:defRPr>
            </a:lvl1pPr>
          </a:lstStyle>
          <a:p>
            <a:endParaRPr lang="de-AT" dirty="0"/>
          </a:p>
        </p:txBody>
      </p:sp>
      <p:sp>
        <p:nvSpPr>
          <p:cNvPr id="9" name="Foliennummernplatzhalter 8"/>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10" name="Grafik 9"/>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1881737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7" name="Textplatzhalter 6"/>
          <p:cNvSpPr txBox="1">
            <a:spLocks/>
          </p:cNvSpPr>
          <p:nvPr/>
        </p:nvSpPr>
        <p:spPr>
          <a:xfrm>
            <a:off x="0" y="6218238"/>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3" name="Datumsplatzhalter 2"/>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4" name="Fußzeilenplatzhalter 3"/>
          <p:cNvSpPr>
            <a:spLocks noGrp="1"/>
          </p:cNvSpPr>
          <p:nvPr>
            <p:ph type="ftr" sz="quarter" idx="11"/>
          </p:nvPr>
        </p:nvSpPr>
        <p:spPr/>
        <p:txBody>
          <a:bodyPr/>
          <a:lstStyle>
            <a:lvl1pPr>
              <a:defRPr>
                <a:solidFill>
                  <a:schemeClr val="bg1"/>
                </a:solidFill>
              </a:defRPr>
            </a:lvl1pPr>
          </a:lstStyle>
          <a:p>
            <a:endParaRPr lang="de-AT" dirty="0"/>
          </a:p>
        </p:txBody>
      </p:sp>
      <p:sp>
        <p:nvSpPr>
          <p:cNvPr id="5" name="Foliennummernplatzhalter 4"/>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6" name="Grafik 5"/>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2071441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6"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2" name="Datumsplatzhalter 1"/>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3" name="Fußzeilenplatzhalter 2"/>
          <p:cNvSpPr>
            <a:spLocks noGrp="1"/>
          </p:cNvSpPr>
          <p:nvPr>
            <p:ph type="ftr" sz="quarter" idx="11"/>
          </p:nvPr>
        </p:nvSpPr>
        <p:spPr/>
        <p:txBody>
          <a:bodyPr/>
          <a:lstStyle>
            <a:lvl1pPr>
              <a:defRPr>
                <a:solidFill>
                  <a:schemeClr val="bg1"/>
                </a:solidFill>
              </a:defRPr>
            </a:lvl1pPr>
          </a:lstStyle>
          <a:p>
            <a:endParaRPr lang="de-AT" dirty="0"/>
          </a:p>
        </p:txBody>
      </p:sp>
      <p:sp>
        <p:nvSpPr>
          <p:cNvPr id="4" name="Foliennummernplatzhalter 3"/>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5" name="Grafik 4"/>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3714406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9" name="Textplatzhalter 6"/>
          <p:cNvSpPr txBox="1">
            <a:spLocks/>
          </p:cNvSpPr>
          <p:nvPr/>
        </p:nvSpPr>
        <p:spPr>
          <a:xfrm>
            <a:off x="0" y="6218238"/>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5" name="Datumsplatzhalter 4"/>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6" name="Fußzeilenplatzhalter 5"/>
          <p:cNvSpPr>
            <a:spLocks noGrp="1"/>
          </p:cNvSpPr>
          <p:nvPr>
            <p:ph type="ftr" sz="quarter" idx="11"/>
          </p:nvPr>
        </p:nvSpPr>
        <p:spPr/>
        <p:txBody>
          <a:bodyPr/>
          <a:lstStyle>
            <a:lvl1pPr>
              <a:defRPr>
                <a:solidFill>
                  <a:schemeClr val="bg1"/>
                </a:solidFill>
              </a:defRPr>
            </a:lvl1pPr>
          </a:lstStyle>
          <a:p>
            <a:endParaRPr lang="de-AT" dirty="0"/>
          </a:p>
        </p:txBody>
      </p:sp>
      <p:sp>
        <p:nvSpPr>
          <p:cNvPr id="7" name="Foliennummernplatzhalter 6"/>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8" name="Grafik 7"/>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3801095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9" name="Textplatzhalter 6"/>
          <p:cNvSpPr txBox="1">
            <a:spLocks/>
          </p:cNvSpPr>
          <p:nvPr/>
        </p:nvSpPr>
        <p:spPr>
          <a:xfrm>
            <a:off x="0" y="6219031"/>
            <a:ext cx="12192000" cy="639762"/>
          </a:xfrm>
          <a:prstGeom prst="rect">
            <a:avLst/>
          </a:prstGeom>
          <a:gradFill flip="none" rotWithShape="1">
            <a:gsLst>
              <a:gs pos="0">
                <a:srgbClr val="C1744A">
                  <a:shade val="30000"/>
                  <a:satMod val="115000"/>
                </a:srgbClr>
              </a:gs>
              <a:gs pos="50000">
                <a:srgbClr val="C1744A">
                  <a:shade val="67500"/>
                  <a:satMod val="115000"/>
                </a:srgbClr>
              </a:gs>
              <a:gs pos="100000">
                <a:srgbClr val="C1744A">
                  <a:shade val="100000"/>
                  <a:satMod val="115000"/>
                </a:srgbClr>
              </a:gs>
            </a:gsLst>
            <a:lin ang="5400000" scaled="1"/>
            <a:tileRect/>
          </a:gra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endParaRPr lang="de-DE" sz="3600" dirty="0"/>
          </a:p>
        </p:txBody>
      </p:sp>
      <p:sp>
        <p:nvSpPr>
          <p:cNvPr id="5" name="Datumsplatzhalter 4"/>
          <p:cNvSpPr>
            <a:spLocks noGrp="1"/>
          </p:cNvSpPr>
          <p:nvPr>
            <p:ph type="dt" sz="half" idx="10"/>
          </p:nvPr>
        </p:nvSpPr>
        <p:spPr/>
        <p:txBody>
          <a:bodyPr/>
          <a:lstStyle>
            <a:lvl1pPr>
              <a:defRPr>
                <a:solidFill>
                  <a:schemeClr val="bg1"/>
                </a:solidFill>
              </a:defRPr>
            </a:lvl1pPr>
          </a:lstStyle>
          <a:p>
            <a:r>
              <a:rPr lang="de-AT"/>
              <a:t>18.02.2019</a:t>
            </a:r>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lvl1pPr>
              <a:defRPr>
                <a:solidFill>
                  <a:schemeClr val="bg1"/>
                </a:solidFill>
              </a:defRPr>
            </a:lvl1pPr>
          </a:lstStyle>
          <a:p>
            <a:fld id="{66F3173A-FE88-48C2-963E-3B2A89C8FEBE}" type="slidenum">
              <a:rPr lang="de-AT" smtClean="0"/>
              <a:pPr/>
              <a:t>‹Nr.›</a:t>
            </a:fld>
            <a:endParaRPr lang="de-AT" dirty="0"/>
          </a:p>
        </p:txBody>
      </p:sp>
      <p:pic>
        <p:nvPicPr>
          <p:cNvPr id="8" name="Grafik 7"/>
          <p:cNvPicPr>
            <a:picLocks noChangeAspect="1"/>
          </p:cNvPicPr>
          <p:nvPr/>
        </p:nvPicPr>
        <p:blipFill>
          <a:blip r:embed="rId2"/>
          <a:stretch>
            <a:fillRect/>
          </a:stretch>
        </p:blipFill>
        <p:spPr>
          <a:xfrm>
            <a:off x="10101245" y="365125"/>
            <a:ext cx="2090755" cy="1993227"/>
          </a:xfrm>
          <a:prstGeom prst="rect">
            <a:avLst/>
          </a:prstGeom>
        </p:spPr>
      </p:pic>
    </p:spTree>
    <p:extLst>
      <p:ext uri="{BB962C8B-B14F-4D97-AF65-F5344CB8AC3E}">
        <p14:creationId xmlns:p14="http://schemas.microsoft.com/office/powerpoint/2010/main" val="1345930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AT"/>
              <a:t>18.02.2019</a:t>
            </a: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3173A-FE88-48C2-963E-3B2A89C8FEBE}" type="slidenum">
              <a:rPr lang="de-AT" smtClean="0"/>
              <a:t>‹Nr.›</a:t>
            </a:fld>
            <a:endParaRPr lang="de-AT"/>
          </a:p>
        </p:txBody>
      </p:sp>
    </p:spTree>
    <p:extLst>
      <p:ext uri="{BB962C8B-B14F-4D97-AF65-F5344CB8AC3E}">
        <p14:creationId xmlns:p14="http://schemas.microsoft.com/office/powerpoint/2010/main" val="1937045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AT"/>
              <a:t>18.02.2019</a:t>
            </a: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3173A-FE88-48C2-963E-3B2A89C8FEBE}" type="slidenum">
              <a:rPr lang="de-AT" smtClean="0"/>
              <a:t>‹Nr.›</a:t>
            </a:fld>
            <a:endParaRPr lang="de-AT"/>
          </a:p>
        </p:txBody>
      </p:sp>
    </p:spTree>
    <p:extLst>
      <p:ext uri="{BB962C8B-B14F-4D97-AF65-F5344CB8AC3E}">
        <p14:creationId xmlns:p14="http://schemas.microsoft.com/office/powerpoint/2010/main" val="3139125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Autofit/>
          </a:bodyPr>
          <a:lstStyle/>
          <a:p>
            <a:r>
              <a:rPr lang="de-AT" sz="4800" b="1" dirty="0"/>
              <a:t>Say on </a:t>
            </a:r>
            <a:r>
              <a:rPr lang="de-AT" sz="4800" b="1" dirty="0" err="1"/>
              <a:t>pay</a:t>
            </a:r>
            <a:r>
              <a:rPr lang="de-AT" sz="4800" b="1" dirty="0"/>
              <a:t> und </a:t>
            </a:r>
            <a:r>
              <a:rPr lang="de-AT" sz="4800" b="1" dirty="0" err="1"/>
              <a:t>related</a:t>
            </a:r>
            <a:r>
              <a:rPr lang="de-AT" sz="4800" b="1" dirty="0"/>
              <a:t> </a:t>
            </a:r>
            <a:r>
              <a:rPr lang="de-AT" sz="4800" b="1" dirty="0" err="1"/>
              <a:t>party</a:t>
            </a:r>
            <a:r>
              <a:rPr lang="de-AT" sz="4800" b="1" dirty="0"/>
              <a:t> </a:t>
            </a:r>
            <a:r>
              <a:rPr lang="de-AT" sz="4800" b="1" dirty="0" err="1"/>
              <a:t>transactions</a:t>
            </a:r>
            <a:r>
              <a:rPr lang="de-AT" sz="4800" b="1" dirty="0"/>
              <a:t> </a:t>
            </a:r>
          </a:p>
        </p:txBody>
      </p:sp>
      <p:sp>
        <p:nvSpPr>
          <p:cNvPr id="3" name="Untertitel 2"/>
          <p:cNvSpPr>
            <a:spLocks noGrp="1"/>
          </p:cNvSpPr>
          <p:nvPr>
            <p:ph type="subTitle" idx="1"/>
          </p:nvPr>
        </p:nvSpPr>
        <p:spPr>
          <a:xfrm>
            <a:off x="1524000" y="3602037"/>
            <a:ext cx="9144000" cy="3003299"/>
          </a:xfrm>
        </p:spPr>
        <p:txBody>
          <a:bodyPr/>
          <a:lstStyle/>
          <a:p>
            <a:r>
              <a:rPr lang="de-AT" sz="4400" dirty="0">
                <a:latin typeface="+mj-lt"/>
                <a:ea typeface="+mj-ea"/>
                <a:cs typeface="+mj-cs"/>
              </a:rPr>
              <a:t>Notwendiger und angemessener Schutz für den Kapitalmarkt?</a:t>
            </a:r>
          </a:p>
          <a:p>
            <a:endParaRPr lang="de-AT" sz="4400" dirty="0">
              <a:latin typeface="+mj-lt"/>
              <a:ea typeface="+mj-ea"/>
              <a:cs typeface="+mj-cs"/>
            </a:endParaRPr>
          </a:p>
          <a:p>
            <a:pPr algn="r"/>
            <a:r>
              <a:rPr lang="de-AT" dirty="0">
                <a:latin typeface="+mj-lt"/>
                <a:ea typeface="+mj-ea"/>
                <a:cs typeface="+mj-cs"/>
              </a:rPr>
              <a:t>RA HonProf Dr Georg Schima, M.B.L.-HSG, LL.M. (Vaduz)</a:t>
            </a:r>
          </a:p>
          <a:p>
            <a:pPr algn="r"/>
            <a:endParaRPr lang="de-AT" dirty="0">
              <a:latin typeface="+mj-lt"/>
              <a:ea typeface="+mj-ea"/>
              <a:cs typeface="+mj-cs"/>
            </a:endParaRPr>
          </a:p>
          <a:p>
            <a:endParaRPr lang="de-AT" sz="4400" dirty="0">
              <a:latin typeface="+mj-lt"/>
              <a:ea typeface="+mj-ea"/>
              <a:cs typeface="+mj-cs"/>
            </a:endParaRPr>
          </a:p>
          <a:p>
            <a:endParaRPr lang="de-AT" dirty="0"/>
          </a:p>
        </p:txBody>
      </p:sp>
    </p:spTree>
    <p:extLst>
      <p:ext uri="{BB962C8B-B14F-4D97-AF65-F5344CB8AC3E}">
        <p14:creationId xmlns:p14="http://schemas.microsoft.com/office/powerpoint/2010/main" val="1067296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1. Rechtsgeschäfte mit Vorstandsmitgliedern (1/8)</a:t>
            </a:r>
          </a:p>
        </p:txBody>
      </p:sp>
      <p:sp>
        <p:nvSpPr>
          <p:cNvPr id="3" name="Inhaltsplatzhalter 2"/>
          <p:cNvSpPr>
            <a:spLocks noGrp="1"/>
          </p:cNvSpPr>
          <p:nvPr>
            <p:ph idx="1"/>
          </p:nvPr>
        </p:nvSpPr>
        <p:spPr/>
        <p:txBody>
          <a:bodyPr>
            <a:normAutofit fontScale="92500"/>
          </a:bodyPr>
          <a:lstStyle/>
          <a:p>
            <a:pPr lvl="1"/>
            <a:r>
              <a:rPr lang="de-AT" b="1" dirty="0"/>
              <a:t>§ 97 </a:t>
            </a:r>
            <a:r>
              <a:rPr lang="de-AT" b="1" dirty="0" err="1"/>
              <a:t>Abs</a:t>
            </a:r>
            <a:r>
              <a:rPr lang="de-AT" b="1" dirty="0"/>
              <a:t> 1 AktG: </a:t>
            </a:r>
          </a:p>
          <a:p>
            <a:pPr marL="457200" lvl="1" indent="0" algn="just">
              <a:buNone/>
            </a:pPr>
            <a:r>
              <a:rPr lang="de-AT" dirty="0"/>
              <a:t>„</a:t>
            </a:r>
            <a:r>
              <a:rPr lang="de-AT" i="1" dirty="0"/>
              <a:t>Der Aufsichtsrat ist befugt, die Gesellschaft bei der Vornahme von Rechtsgeschäften mit den Vorstandsmitgliedern zu vertreten und gegen diese die von der Hauptversammlung beschlossenen Rechtsstreitigkeiten zu führen</a:t>
            </a:r>
            <a:r>
              <a:rPr lang="de-AT" dirty="0"/>
              <a:t>.“</a:t>
            </a:r>
          </a:p>
          <a:p>
            <a:pPr marL="457200" lvl="1" indent="0" algn="just">
              <a:buNone/>
            </a:pPr>
            <a:r>
              <a:rPr lang="de-AT" dirty="0"/>
              <a:t>Strittig, ob es sich um eine </a:t>
            </a:r>
            <a:r>
              <a:rPr lang="de-AT" b="1" dirty="0"/>
              <a:t>exklusive</a:t>
            </a:r>
            <a:r>
              <a:rPr lang="de-AT" dirty="0"/>
              <a:t> Kompetenz des AR handelt: </a:t>
            </a:r>
            <a:r>
              <a:rPr lang="de-AT" dirty="0" err="1"/>
              <a:t>hM</a:t>
            </a:r>
            <a:r>
              <a:rPr lang="de-AT" dirty="0"/>
              <a:t>: konkurrierende Kompetenz von Aufsichtsrat und Vorstand, </a:t>
            </a:r>
            <a:r>
              <a:rPr lang="de-AT" dirty="0" err="1"/>
              <a:t>vgl</a:t>
            </a:r>
            <a:r>
              <a:rPr lang="de-AT" dirty="0"/>
              <a:t> </a:t>
            </a:r>
            <a:r>
              <a:rPr lang="de-AT" i="1" dirty="0"/>
              <a:t>G</a:t>
            </a:r>
            <a:r>
              <a:rPr lang="de-AT" dirty="0"/>
              <a:t>. </a:t>
            </a:r>
            <a:r>
              <a:rPr lang="de-AT" i="1" dirty="0"/>
              <a:t>Schima/Toscani</a:t>
            </a:r>
            <a:r>
              <a:rPr lang="de-AT" dirty="0"/>
              <a:t> </a:t>
            </a:r>
            <a:r>
              <a:rPr lang="de-AT" dirty="0" err="1"/>
              <a:t>JBl</a:t>
            </a:r>
            <a:r>
              <a:rPr lang="de-AT" dirty="0"/>
              <a:t> 2012, 482 (483 f); gegenteilig </a:t>
            </a:r>
            <a:r>
              <a:rPr lang="pl-PL" i="1" dirty="0"/>
              <a:t>Kalss</a:t>
            </a:r>
            <a:r>
              <a:rPr lang="pl-PL" dirty="0"/>
              <a:t> in Doralt/Nowotny/Kalss, AktG § 97 Rz 7</a:t>
            </a:r>
            <a:r>
              <a:rPr lang="de-AT" dirty="0"/>
              <a:t>: der Aufsichtsrat habe eine exklusive Zuständigkeit </a:t>
            </a:r>
            <a:r>
              <a:rPr lang="de-AT" dirty="0" err="1"/>
              <a:t>Vst</a:t>
            </a:r>
            <a:r>
              <a:rPr lang="de-AT" dirty="0"/>
              <a:t> fehle daher die Abschlusskompetenz.</a:t>
            </a:r>
          </a:p>
          <a:p>
            <a:pPr marL="457200" lvl="1" indent="0" algn="just">
              <a:buNone/>
            </a:pPr>
            <a:r>
              <a:rPr lang="de-AT" dirty="0"/>
              <a:t>Weniger weit geht die ARRL, weil nahe Angehörige des Vorstandsmitglieds nicht erfasst sind und Regime nur bei Überschreitung von (hohen) Wertgrenzen greift.</a:t>
            </a:r>
          </a:p>
          <a:p>
            <a:pPr marL="457200" lvl="1" indent="0" algn="just">
              <a:buNone/>
            </a:pPr>
            <a:r>
              <a:rPr lang="de-AT" dirty="0"/>
              <a:t>Jedenfalls sollte der AR in der GO und im </a:t>
            </a:r>
            <a:r>
              <a:rPr lang="de-AT" dirty="0" err="1"/>
              <a:t>Vst</a:t>
            </a:r>
            <a:r>
              <a:rPr lang="de-AT" dirty="0"/>
              <a:t>-Anstellungsvertrag Geschäfte mit Vorstandsmitgliedern (und diesen nahestehenden Personen) seiner Zustimmung unterwerfen.</a:t>
            </a:r>
          </a:p>
          <a:p>
            <a:pPr marL="457200" lvl="1" indent="0" algn="just">
              <a:buNone/>
            </a:pPr>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10</a:t>
            </a:fld>
            <a:endParaRPr lang="de-AT" dirty="0"/>
          </a:p>
        </p:txBody>
      </p:sp>
    </p:spTree>
    <p:extLst>
      <p:ext uri="{BB962C8B-B14F-4D97-AF65-F5344CB8AC3E}">
        <p14:creationId xmlns:p14="http://schemas.microsoft.com/office/powerpoint/2010/main" val="1084527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1. Rechtsgeschäfte mit Vorstandsmitgliedern (2/8)</a:t>
            </a:r>
          </a:p>
        </p:txBody>
      </p:sp>
      <p:sp>
        <p:nvSpPr>
          <p:cNvPr id="3" name="Inhaltsplatzhalter 2"/>
          <p:cNvSpPr>
            <a:spLocks noGrp="1"/>
          </p:cNvSpPr>
          <p:nvPr>
            <p:ph idx="1"/>
          </p:nvPr>
        </p:nvSpPr>
        <p:spPr/>
        <p:txBody>
          <a:bodyPr>
            <a:normAutofit/>
          </a:bodyPr>
          <a:lstStyle/>
          <a:p>
            <a:r>
              <a:rPr lang="de-AT" u="sng" dirty="0"/>
              <a:t>Anpassung des Dienstvertrages</a:t>
            </a:r>
            <a:r>
              <a:rPr lang="de-AT" dirty="0"/>
              <a:t> („Interessenwahrungspflichtklausel“):</a:t>
            </a:r>
          </a:p>
          <a:p>
            <a:pPr marL="457200" lvl="1" indent="0" algn="just">
              <a:buNone/>
            </a:pPr>
            <a:r>
              <a:rPr lang="de-AT" dirty="0"/>
              <a:t>Das Vorstandsmitglied ist verpflichtet, bei seiner Tätigkeit für die Gesellschaft deren Interesse und das Unternehmenswohl vor die eigenen Interessen zu stellen. Dem Vorstandsmitglied ist ohne Einwilligung des Aufsichtsrates der Abschluss von Geschäften namens der Gesellschaft untersagt, an deren Abschluss entweder das Vorstandsmitglied selbst oder ein naher Angehöriger oder ein dem Vorstandsmitglied oder einem nahen Angehörigen nahe stehendes Unternehmen ein eigenes geschäftliches Interesse besitzt. Nahe Angehörige </a:t>
            </a:r>
            <a:r>
              <a:rPr lang="de-AT" dirty="0" err="1"/>
              <a:t>iS</a:t>
            </a:r>
            <a:r>
              <a:rPr lang="de-AT" dirty="0"/>
              <a:t> dieser Bestimmung sind Ehepartner, Lebensgefährten, Eltern, eheliche und uneheliche Kinder, Wahl- und Pflegekinder und Geschwister. (…)</a:t>
            </a:r>
            <a:endParaRPr lang="de-AT" sz="2600" dirty="0"/>
          </a:p>
          <a:p>
            <a:pPr marL="457200" lvl="1" indent="0" algn="just">
              <a:buNone/>
            </a:pPr>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11</a:t>
            </a:fld>
            <a:endParaRPr lang="de-AT" dirty="0"/>
          </a:p>
        </p:txBody>
      </p:sp>
    </p:spTree>
    <p:extLst>
      <p:ext uri="{BB962C8B-B14F-4D97-AF65-F5344CB8AC3E}">
        <p14:creationId xmlns:p14="http://schemas.microsoft.com/office/powerpoint/2010/main" val="2123219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1. Rechtsgeschäfte mit Vorstandsmitgliedern (3/8)</a:t>
            </a:r>
          </a:p>
        </p:txBody>
      </p:sp>
      <p:sp>
        <p:nvSpPr>
          <p:cNvPr id="3" name="Inhaltsplatzhalter 2"/>
          <p:cNvSpPr>
            <a:spLocks noGrp="1"/>
          </p:cNvSpPr>
          <p:nvPr>
            <p:ph idx="1"/>
          </p:nvPr>
        </p:nvSpPr>
        <p:spPr/>
        <p:txBody>
          <a:bodyPr>
            <a:normAutofit fontScale="85000" lnSpcReduction="10000"/>
          </a:bodyPr>
          <a:lstStyle/>
          <a:p>
            <a:pPr algn="just"/>
            <a:r>
              <a:rPr lang="de-AT" u="sng" dirty="0"/>
              <a:t>Anpassung des Dienstvertrages Fortsetzung:</a:t>
            </a:r>
            <a:r>
              <a:rPr lang="de-AT" dirty="0"/>
              <a:t> (…) Unter nahe stehenden Unternehmen </a:t>
            </a:r>
            <a:r>
              <a:rPr lang="de-AT" dirty="0" err="1"/>
              <a:t>iS</a:t>
            </a:r>
            <a:r>
              <a:rPr lang="de-AT" dirty="0"/>
              <a:t> dieser Bestimmung sind – in welcher Rechtsform auch immer organisierte – Unternehmen zu verstehen, an denen das Vorstandsmitglied oder ein im obigen Sinne naher Angehöriger direkt oder indirekt – gegebenenfalls mit anderen nahen Angehörigen des Vorstandsmitgliedes oder weiteren nahe stehenden Unternehmen – in einer Weise beteiligt ist, die wesentlichen, wenn auch nicht bestimmenden oder beherrschenden Einfluss auf die Führung des Unternehmens vermittelt. Außerdem sind darunter Unternehmen beliebiger Rechtsform zu verstehen, in denen das Vorstandsmitglied oder ein naher Angehöriger des Vorstandsmitgliedes eine Funktion als Arbeitnehmer in einer Managementposition oder als Berater bekleidet. Bei der Handhabung dieser Vertragsbestimmung ist eine wirtschaftliche und keine formalistische Betrachtungsweise zu Grunde zu legen. (</a:t>
            </a:r>
            <a:r>
              <a:rPr lang="de-AT" i="1" dirty="0"/>
              <a:t>Runggaldier/G. Schima</a:t>
            </a:r>
            <a:r>
              <a:rPr lang="de-AT" dirty="0"/>
              <a:t>, Manager-Dienstverträge, 4. </a:t>
            </a:r>
            <a:r>
              <a:rPr lang="de-AT" dirty="0" err="1"/>
              <a:t>Aufl</a:t>
            </a:r>
            <a:r>
              <a:rPr lang="de-AT" dirty="0"/>
              <a:t> [2014] 240)</a:t>
            </a:r>
          </a:p>
          <a:p>
            <a:pPr marL="457200" lvl="1" indent="0" algn="just">
              <a:buNone/>
            </a:pPr>
            <a:r>
              <a:rPr lang="de-AT" dirty="0"/>
              <a:t>In Österreich in vielen Vorstandsverträgen so umgesetzt</a:t>
            </a:r>
          </a:p>
          <a:p>
            <a:pPr marL="228600" lvl="1">
              <a:spcBef>
                <a:spcPts val="1000"/>
              </a:spcBef>
              <a:buFont typeface="Arial" panose="020B0604020202020204" pitchFamily="34" charset="0"/>
              <a:buChar char="•"/>
            </a:pPr>
            <a:r>
              <a:rPr lang="de-AT" sz="2600" dirty="0"/>
              <a:t>Gleichlautende Anpassung der GO</a:t>
            </a:r>
          </a:p>
          <a:p>
            <a:pPr marL="457200" lvl="1" indent="0" algn="just">
              <a:buNone/>
            </a:pPr>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12</a:t>
            </a:fld>
            <a:endParaRPr lang="de-AT" dirty="0"/>
          </a:p>
        </p:txBody>
      </p:sp>
    </p:spTree>
    <p:extLst>
      <p:ext uri="{BB962C8B-B14F-4D97-AF65-F5344CB8AC3E}">
        <p14:creationId xmlns:p14="http://schemas.microsoft.com/office/powerpoint/2010/main" val="843725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4624"/>
            <a:ext cx="9625445" cy="1325563"/>
          </a:xfrm>
        </p:spPr>
        <p:txBody>
          <a:bodyPr/>
          <a:lstStyle/>
          <a:p>
            <a:r>
              <a:rPr lang="de-AT" dirty="0"/>
              <a:t>II. </a:t>
            </a:r>
            <a:r>
              <a:rPr lang="de-AT" dirty="0" err="1"/>
              <a:t>Related</a:t>
            </a:r>
            <a:r>
              <a:rPr lang="de-AT" dirty="0"/>
              <a:t> Party Transactions / </a:t>
            </a:r>
            <a:br>
              <a:rPr lang="de-AT" dirty="0"/>
            </a:br>
            <a:r>
              <a:rPr lang="de-AT" dirty="0"/>
              <a:t>1. Rechtsgeschäfte mit Vorstandsmitgliedern (4/8)</a:t>
            </a:r>
          </a:p>
        </p:txBody>
      </p:sp>
      <p:sp>
        <p:nvSpPr>
          <p:cNvPr id="3" name="Inhaltsplatzhalter 2"/>
          <p:cNvSpPr>
            <a:spLocks noGrp="1"/>
          </p:cNvSpPr>
          <p:nvPr>
            <p:ph idx="1"/>
          </p:nvPr>
        </p:nvSpPr>
        <p:spPr/>
        <p:txBody>
          <a:bodyPr>
            <a:normAutofit/>
          </a:bodyPr>
          <a:lstStyle/>
          <a:p>
            <a:r>
              <a:rPr lang="de-AT" dirty="0"/>
              <a:t>Anpassung der GO: </a:t>
            </a:r>
          </a:p>
          <a:p>
            <a:pPr lvl="1" algn="just"/>
            <a:r>
              <a:rPr lang="de-AT" dirty="0"/>
              <a:t>Ergänzung des Katalogs zustimmungspflichtiger Rechtsgeschäfte </a:t>
            </a:r>
            <a:br>
              <a:rPr lang="de-AT" dirty="0"/>
            </a:br>
            <a:r>
              <a:rPr lang="de-AT" dirty="0"/>
              <a:t>§ 95 </a:t>
            </a:r>
            <a:r>
              <a:rPr lang="de-AT" dirty="0" err="1"/>
              <a:t>Abs</a:t>
            </a:r>
            <a:r>
              <a:rPr lang="de-AT" dirty="0"/>
              <a:t> 5 letzter Satz AktG: „</a:t>
            </a:r>
            <a:r>
              <a:rPr lang="de-AT" i="1" dirty="0"/>
              <a:t>Die Satzung oder der Aufsichtsrat kann auch anordnen, </a:t>
            </a:r>
            <a:r>
              <a:rPr lang="de-AT" i="1" dirty="0" err="1"/>
              <a:t>daß</a:t>
            </a:r>
            <a:r>
              <a:rPr lang="de-AT" i="1" dirty="0"/>
              <a:t> bestimmte Arten von Geschäften nur mit Zustimmung des Aufsichtsrats vorgenommen werden sollen</a:t>
            </a:r>
            <a:r>
              <a:rPr lang="de-AT" dirty="0"/>
              <a:t>.“</a:t>
            </a:r>
          </a:p>
          <a:p>
            <a:pPr lvl="1" algn="just"/>
            <a:r>
              <a:rPr lang="de-AT" dirty="0"/>
              <a:t>Ausübung des Könnens im pflichtgemäßen Ermessen / </a:t>
            </a:r>
            <a:r>
              <a:rPr lang="de-AT" b="1" dirty="0"/>
              <a:t>können = sollen</a:t>
            </a:r>
            <a:r>
              <a:rPr lang="de-AT" dirty="0"/>
              <a:t>;</a:t>
            </a:r>
            <a:br>
              <a:rPr lang="de-AT" dirty="0"/>
            </a:br>
            <a:r>
              <a:rPr lang="de-AT" dirty="0"/>
              <a:t>schon de lege </a:t>
            </a:r>
            <a:r>
              <a:rPr lang="de-AT" dirty="0" err="1"/>
              <a:t>lata</a:t>
            </a:r>
            <a:r>
              <a:rPr lang="de-AT" dirty="0"/>
              <a:t> ist der AR </a:t>
            </a:r>
            <a:r>
              <a:rPr lang="de-AT" i="1" dirty="0"/>
              <a:t>verpflichtet</a:t>
            </a:r>
            <a:r>
              <a:rPr lang="de-AT" dirty="0"/>
              <a:t>, bestimmte nicht gesetzlich explizit genannte Rechtsgeschäfte seiner Zustimmung zu unterwerfen, wenn und soweit die Ergänzung dem Maßstab eines ordentlichen und gewissenhaften Geschäftsleiters entspricht (§ 99 </a:t>
            </a:r>
            <a:r>
              <a:rPr lang="de-AT" dirty="0" err="1"/>
              <a:t>iVm</a:t>
            </a:r>
            <a:r>
              <a:rPr lang="de-AT" dirty="0"/>
              <a:t> § 84 </a:t>
            </a:r>
            <a:r>
              <a:rPr lang="de-AT" dirty="0" err="1"/>
              <a:t>Abs</a:t>
            </a:r>
            <a:r>
              <a:rPr lang="de-AT" dirty="0"/>
              <a:t> 1 AktG).</a:t>
            </a:r>
          </a:p>
          <a:p>
            <a:pPr lvl="1" algn="just"/>
            <a:r>
              <a:rPr lang="de-AT" dirty="0"/>
              <a:t>Die Praxis ist hier </a:t>
            </a:r>
            <a:r>
              <a:rPr lang="de-AT" dirty="0" err="1"/>
              <a:t>zT</a:t>
            </a:r>
            <a:r>
              <a:rPr lang="de-AT" dirty="0"/>
              <a:t> recht nachlässig.</a:t>
            </a:r>
          </a:p>
          <a:p>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13</a:t>
            </a:fld>
            <a:endParaRPr lang="de-AT" dirty="0"/>
          </a:p>
        </p:txBody>
      </p:sp>
    </p:spTree>
    <p:extLst>
      <p:ext uri="{BB962C8B-B14F-4D97-AF65-F5344CB8AC3E}">
        <p14:creationId xmlns:p14="http://schemas.microsoft.com/office/powerpoint/2010/main" val="891541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1. Rechtsgeschäfte mit Vorstandsmitgliedern (5/8)</a:t>
            </a:r>
          </a:p>
        </p:txBody>
      </p:sp>
      <p:sp>
        <p:nvSpPr>
          <p:cNvPr id="3" name="Inhaltsplatzhalter 2"/>
          <p:cNvSpPr>
            <a:spLocks noGrp="1"/>
          </p:cNvSpPr>
          <p:nvPr>
            <p:ph idx="1"/>
          </p:nvPr>
        </p:nvSpPr>
        <p:spPr/>
        <p:txBody>
          <a:bodyPr>
            <a:normAutofit/>
          </a:bodyPr>
          <a:lstStyle/>
          <a:p>
            <a:r>
              <a:rPr lang="de-AT" dirty="0"/>
              <a:t>Anpassung der GO / mögliche Ergänzungen:</a:t>
            </a:r>
          </a:p>
          <a:p>
            <a:pPr lvl="1"/>
            <a:r>
              <a:rPr lang="de-AT" u="sng" dirty="0"/>
              <a:t>Nicht</a:t>
            </a:r>
            <a:r>
              <a:rPr lang="de-AT" dirty="0"/>
              <a:t> bloße Generalklausel: „Rechtsgeschäfte, die über den gewöhnlichen Geschäftsbetrieb hinausgehen.“ </a:t>
            </a:r>
          </a:p>
          <a:p>
            <a:pPr lvl="2"/>
            <a:r>
              <a:rPr lang="de-AT" dirty="0"/>
              <a:t>Nicht ausreichend determiniert und daher keine „</a:t>
            </a:r>
            <a:r>
              <a:rPr lang="de-AT" i="1" dirty="0"/>
              <a:t>bestimmte Art von Geschäften</a:t>
            </a:r>
            <a:r>
              <a:rPr lang="de-AT" dirty="0"/>
              <a:t>“ </a:t>
            </a:r>
            <a:r>
              <a:rPr lang="de-AT" dirty="0" err="1"/>
              <a:t>iSd</a:t>
            </a:r>
            <a:r>
              <a:rPr lang="de-AT" dirty="0"/>
              <a:t> § 95 </a:t>
            </a:r>
            <a:r>
              <a:rPr lang="de-AT" dirty="0" err="1"/>
              <a:t>Abs</a:t>
            </a:r>
            <a:r>
              <a:rPr lang="de-AT" dirty="0"/>
              <a:t> 5 letzter Satz AktG.</a:t>
            </a:r>
          </a:p>
          <a:p>
            <a:pPr lvl="2"/>
            <a:r>
              <a:rPr lang="de-AT" dirty="0"/>
              <a:t>Eingriff in das Geschäftsführungsmonopol des Vorstandes.</a:t>
            </a:r>
          </a:p>
          <a:p>
            <a:pPr lvl="2"/>
            <a:r>
              <a:rPr lang="de-AT" dirty="0" err="1"/>
              <a:t>Vgl</a:t>
            </a:r>
            <a:r>
              <a:rPr lang="de-AT" dirty="0"/>
              <a:t> dem gegenüber die GmbH: Ungewöhnliche Geschäfte unterliegen nach ganz </a:t>
            </a:r>
            <a:r>
              <a:rPr lang="de-AT" dirty="0" err="1"/>
              <a:t>hM</a:t>
            </a:r>
            <a:r>
              <a:rPr lang="de-AT" dirty="0"/>
              <a:t> der Zustimmung der Gesellschafter auch ohne Verankerung in Ges-Vertrag oder einer GO.</a:t>
            </a:r>
          </a:p>
          <a:p>
            <a:pPr lvl="2"/>
            <a:r>
              <a:rPr lang="de-AT" dirty="0"/>
              <a:t>Regelungslücken, die § 95 </a:t>
            </a:r>
            <a:r>
              <a:rPr lang="de-AT" dirty="0" err="1"/>
              <a:t>Abs</a:t>
            </a:r>
            <a:r>
              <a:rPr lang="de-AT" dirty="0"/>
              <a:t> 5 AktG hinterlässt (</a:t>
            </a:r>
            <a:r>
              <a:rPr lang="de-AT" dirty="0" err="1"/>
              <a:t>Bsp</a:t>
            </a:r>
            <a:r>
              <a:rPr lang="de-AT" dirty="0"/>
              <a:t>): bedeutsame Miet- und Pachtverträge, </a:t>
            </a:r>
            <a:r>
              <a:rPr lang="de-AT" dirty="0" err="1"/>
              <a:t>Sale</a:t>
            </a:r>
            <a:r>
              <a:rPr lang="de-AT" dirty="0"/>
              <a:t> </a:t>
            </a:r>
            <a:r>
              <a:rPr lang="de-AT" dirty="0" err="1"/>
              <a:t>and</a:t>
            </a:r>
            <a:r>
              <a:rPr lang="de-AT" dirty="0"/>
              <a:t> Lease back Transaktionen, teure Dienstverträge mit Führungskräften (</a:t>
            </a:r>
            <a:r>
              <a:rPr lang="de-AT" dirty="0" err="1"/>
              <a:t>zB</a:t>
            </a:r>
            <a:r>
              <a:rPr lang="de-AT" dirty="0"/>
              <a:t> erste Berichtsebene), Syndikatsverträge etc.</a:t>
            </a:r>
          </a:p>
          <a:p>
            <a:pPr lvl="2"/>
            <a:r>
              <a:rPr lang="de-AT" dirty="0"/>
              <a:t>In der Praxis wird die Erweiterungskompetenz des AR oft nur unzureichend wahrgenommen.</a:t>
            </a:r>
          </a:p>
        </p:txBody>
      </p:sp>
      <p:sp>
        <p:nvSpPr>
          <p:cNvPr id="4" name="Foliennummernplatzhalter 3"/>
          <p:cNvSpPr>
            <a:spLocks noGrp="1"/>
          </p:cNvSpPr>
          <p:nvPr>
            <p:ph type="sldNum" sz="quarter" idx="12"/>
          </p:nvPr>
        </p:nvSpPr>
        <p:spPr/>
        <p:txBody>
          <a:bodyPr/>
          <a:lstStyle/>
          <a:p>
            <a:fld id="{66F3173A-FE88-48C2-963E-3B2A89C8FEBE}" type="slidenum">
              <a:rPr lang="de-AT" smtClean="0"/>
              <a:pPr/>
              <a:t>14</a:t>
            </a:fld>
            <a:endParaRPr lang="de-AT" dirty="0"/>
          </a:p>
        </p:txBody>
      </p:sp>
    </p:spTree>
    <p:extLst>
      <p:ext uri="{BB962C8B-B14F-4D97-AF65-F5344CB8AC3E}">
        <p14:creationId xmlns:p14="http://schemas.microsoft.com/office/powerpoint/2010/main" val="4217941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1. Rechtsgeschäfte mit Vorstandsmitgliedern (6/8)</a:t>
            </a:r>
          </a:p>
        </p:txBody>
      </p:sp>
      <p:sp>
        <p:nvSpPr>
          <p:cNvPr id="3" name="Inhaltsplatzhalter 2"/>
          <p:cNvSpPr>
            <a:spLocks noGrp="1"/>
          </p:cNvSpPr>
          <p:nvPr>
            <p:ph idx="1"/>
          </p:nvPr>
        </p:nvSpPr>
        <p:spPr/>
        <p:txBody>
          <a:bodyPr>
            <a:normAutofit/>
          </a:bodyPr>
          <a:lstStyle/>
          <a:p>
            <a:pPr lvl="1"/>
            <a:r>
              <a:rPr lang="de-AT" b="1" dirty="0"/>
              <a:t>§ 80 AktG: </a:t>
            </a:r>
          </a:p>
          <a:p>
            <a:pPr marL="457200" lvl="1" indent="0" algn="just">
              <a:buNone/>
            </a:pPr>
            <a:r>
              <a:rPr lang="de-AT" u="sng" dirty="0" err="1"/>
              <a:t>Abs</a:t>
            </a:r>
            <a:r>
              <a:rPr lang="de-AT" u="sng" dirty="0"/>
              <a:t> 1:</a:t>
            </a:r>
            <a:r>
              <a:rPr lang="de-AT" dirty="0"/>
              <a:t>„</a:t>
            </a:r>
            <a:r>
              <a:rPr lang="de-AT" i="1" dirty="0"/>
              <a:t>Vorstandsmitgliedern und leitenden Angestellten der Gesellschaft darf Kredit nur mit ausdrücklicher Zustimmung des Aufsichtsrats gewährt werden. (…) Ebenso dürfen Kredite an gesetzliche Vertreter oder leitende Angestellte eines abhängigen oder herrschenden Unternehmens nur mit ausdrücklicher Zustimmung des Aufsichtsrats des herrschenden Unternehmens gewährt werden</a:t>
            </a:r>
            <a:r>
              <a:rPr lang="de-AT" dirty="0"/>
              <a:t>.“</a:t>
            </a:r>
          </a:p>
          <a:p>
            <a:pPr marL="457200" lvl="1" indent="0" algn="just">
              <a:buNone/>
            </a:pPr>
            <a:r>
              <a:rPr lang="de-AT" u="sng" dirty="0" err="1"/>
              <a:t>Abs</a:t>
            </a:r>
            <a:r>
              <a:rPr lang="de-AT" u="sng" dirty="0"/>
              <a:t> 2: </a:t>
            </a:r>
            <a:r>
              <a:rPr lang="de-AT" dirty="0"/>
              <a:t>„</a:t>
            </a:r>
            <a:r>
              <a:rPr lang="de-AT" i="1" dirty="0"/>
              <a:t>Diese Vorschriften gelten auch für Kredite an den Ehegatten oder an ein minderjähriges Kind eines Vorstandsmitglieds oder anderen gesetzlichen Vertretern oder eines leitenden Angestellten; sie gelten ferner für Kredite an einen Dritten, der für Rechnung einer Person handelt, an die nur mit Zustimmung des Aufsichtsrats Kredit gewährt werden darf</a:t>
            </a:r>
            <a:r>
              <a:rPr lang="de-AT" dirty="0"/>
              <a:t>.“</a:t>
            </a:r>
          </a:p>
        </p:txBody>
      </p:sp>
      <p:sp>
        <p:nvSpPr>
          <p:cNvPr id="4" name="Foliennummernplatzhalter 3"/>
          <p:cNvSpPr>
            <a:spLocks noGrp="1"/>
          </p:cNvSpPr>
          <p:nvPr>
            <p:ph type="sldNum" sz="quarter" idx="12"/>
          </p:nvPr>
        </p:nvSpPr>
        <p:spPr/>
        <p:txBody>
          <a:bodyPr/>
          <a:lstStyle/>
          <a:p>
            <a:fld id="{66F3173A-FE88-48C2-963E-3B2A89C8FEBE}" type="slidenum">
              <a:rPr lang="de-AT" smtClean="0"/>
              <a:pPr/>
              <a:t>15</a:t>
            </a:fld>
            <a:endParaRPr lang="de-AT" dirty="0"/>
          </a:p>
        </p:txBody>
      </p:sp>
    </p:spTree>
    <p:extLst>
      <p:ext uri="{BB962C8B-B14F-4D97-AF65-F5344CB8AC3E}">
        <p14:creationId xmlns:p14="http://schemas.microsoft.com/office/powerpoint/2010/main" val="3491931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1. Rechtsgeschäfte mit Vorstandsmitgliedern (7/8)</a:t>
            </a:r>
          </a:p>
        </p:txBody>
      </p:sp>
      <p:sp>
        <p:nvSpPr>
          <p:cNvPr id="3" name="Inhaltsplatzhalter 2"/>
          <p:cNvSpPr>
            <a:spLocks noGrp="1"/>
          </p:cNvSpPr>
          <p:nvPr>
            <p:ph idx="1"/>
          </p:nvPr>
        </p:nvSpPr>
        <p:spPr/>
        <p:txBody>
          <a:bodyPr>
            <a:normAutofit fontScale="92500" lnSpcReduction="10000"/>
          </a:bodyPr>
          <a:lstStyle/>
          <a:p>
            <a:pPr algn="just"/>
            <a:r>
              <a:rPr lang="de-AT" dirty="0"/>
              <a:t>Wenn der Katalog an zustimmungspflichtigen Rechtsgeschäften und der Anstellungsvertrag im obigen Sinne (pflichtgemäß) ergänzt wurden, geht das dadurch begründete Regime in Bezug auf Geschäfte mit Vorstandsmitgliedern über den Standard der ARRL sogar weit hinaus (weil die Regelungen unabhängig von Wertgrenzen greifen; Umfang laut Musterklausel sogar tendenziell weiter als IAS 24).</a:t>
            </a:r>
          </a:p>
          <a:p>
            <a:pPr algn="just"/>
            <a:r>
              <a:rPr lang="de-AT" dirty="0"/>
              <a:t>Qualitative Kriterien eignen sich, wenn es um die Verhütung von Interessenkonflikten geht, tendenziell besser als quantitative. Für die ARRL-Umsetzung gilt das indes nicht (ohne Weiteres) wegen Rechtssicherheit (Bußgeldsanktionen bei Verletzung von Offenlegungspflichten!) </a:t>
            </a:r>
          </a:p>
          <a:p>
            <a:pPr algn="just"/>
            <a:r>
              <a:rPr lang="de-AT" dirty="0"/>
              <a:t>Wenn man der Gegenmeinung folgt, dass § 97 AktG dem AR exklusive Abschlusskompetenz gibt, darf nur dieser abschließen – aber Anwendungsbereich des § 97 </a:t>
            </a:r>
            <a:r>
              <a:rPr lang="de-AT" dirty="0" err="1"/>
              <a:t>Abs</a:t>
            </a:r>
            <a:r>
              <a:rPr lang="de-AT" dirty="0"/>
              <a:t> 1 AktG nach </a:t>
            </a:r>
            <a:r>
              <a:rPr lang="de-AT" dirty="0" err="1"/>
              <a:t>hM</a:t>
            </a:r>
            <a:r>
              <a:rPr lang="de-AT" dirty="0"/>
              <a:t> nicht auf „</a:t>
            </a:r>
            <a:r>
              <a:rPr lang="de-AT" dirty="0" err="1"/>
              <a:t>related</a:t>
            </a:r>
            <a:r>
              <a:rPr lang="de-AT" dirty="0"/>
              <a:t> </a:t>
            </a:r>
            <a:r>
              <a:rPr lang="de-AT" dirty="0" err="1"/>
              <a:t>parties</a:t>
            </a:r>
            <a:r>
              <a:rPr lang="de-AT" dirty="0"/>
              <a:t>“ erstreckt.  </a:t>
            </a:r>
          </a:p>
          <a:p>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16</a:t>
            </a:fld>
            <a:endParaRPr lang="de-AT" dirty="0"/>
          </a:p>
        </p:txBody>
      </p:sp>
    </p:spTree>
    <p:extLst>
      <p:ext uri="{BB962C8B-B14F-4D97-AF65-F5344CB8AC3E}">
        <p14:creationId xmlns:p14="http://schemas.microsoft.com/office/powerpoint/2010/main" val="1202477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1. Rechtsgeschäfte mit Vorstandsmitgliedern (8/8)</a:t>
            </a:r>
          </a:p>
        </p:txBody>
      </p:sp>
      <p:sp>
        <p:nvSpPr>
          <p:cNvPr id="3" name="Inhaltsplatzhalter 2"/>
          <p:cNvSpPr>
            <a:spLocks noGrp="1"/>
          </p:cNvSpPr>
          <p:nvPr>
            <p:ph idx="1"/>
          </p:nvPr>
        </p:nvSpPr>
        <p:spPr/>
        <p:txBody>
          <a:bodyPr/>
          <a:lstStyle/>
          <a:p>
            <a:r>
              <a:rPr lang="de-AT" dirty="0"/>
              <a:t>Beispiel:</a:t>
            </a:r>
          </a:p>
          <a:p>
            <a:pPr marL="0" indent="0">
              <a:buNone/>
            </a:pPr>
            <a:r>
              <a:rPr lang="de-AT" dirty="0"/>
              <a:t>Die AG vermietet der Frau eines Vorstandsmitgliedes eine Wohnung im Betriebseigentum für private Wohnzwecke.</a:t>
            </a:r>
          </a:p>
          <a:p>
            <a:pPr marL="0" indent="0">
              <a:buNone/>
            </a:pPr>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17</a:t>
            </a:fld>
            <a:endParaRPr lang="de-AT" dirty="0"/>
          </a:p>
        </p:txBody>
      </p:sp>
      <p:sp>
        <p:nvSpPr>
          <p:cNvPr id="6" name="Titel 1"/>
          <p:cNvSpPr txBox="1">
            <a:spLocks/>
          </p:cNvSpPr>
          <p:nvPr/>
        </p:nvSpPr>
        <p:spPr>
          <a:xfrm>
            <a:off x="5135479" y="3248528"/>
            <a:ext cx="5933574" cy="23123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pPr algn="just"/>
            <a:r>
              <a:rPr lang="de-AT" sz="2000" b="0" dirty="0">
                <a:latin typeface="+mn-lt"/>
              </a:rPr>
              <a:t>Derartige Konstellationen fallen nicht unter die gesetzlichen Zustimmungsvorbehalte, sollten aber aufgrund der Interessenkollision (das Vorstandsmitglied profitiert mittelbar von einem für die AG ungünstigen Mietvertrag) in den Katalog zustimmungspflichtiger Rechtsgeschäfte aufgenommen werden.</a:t>
            </a:r>
          </a:p>
        </p:txBody>
      </p:sp>
      <p:sp>
        <p:nvSpPr>
          <p:cNvPr id="7" name="Rechteck 6"/>
          <p:cNvSpPr/>
          <p:nvPr/>
        </p:nvSpPr>
        <p:spPr>
          <a:xfrm>
            <a:off x="838200" y="4732631"/>
            <a:ext cx="1407695" cy="1022684"/>
          </a:xfrm>
          <a:prstGeom prst="rect">
            <a:avLst/>
          </a:prstGeom>
          <a:solidFill>
            <a:srgbClr val="DF925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AG</a:t>
            </a:r>
          </a:p>
        </p:txBody>
      </p:sp>
      <p:sp>
        <p:nvSpPr>
          <p:cNvPr id="8" name="Ellipse 7"/>
          <p:cNvSpPr/>
          <p:nvPr/>
        </p:nvSpPr>
        <p:spPr>
          <a:xfrm>
            <a:off x="838199" y="3232489"/>
            <a:ext cx="834189" cy="768805"/>
          </a:xfrm>
          <a:prstGeom prst="ellipse">
            <a:avLst/>
          </a:prstGeom>
          <a:solidFill>
            <a:srgbClr val="DF925E"/>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err="1">
                <a:solidFill>
                  <a:schemeClr val="accent2">
                    <a:lumMod val="50000"/>
                  </a:schemeClr>
                </a:solidFill>
              </a:rPr>
              <a:t>Vst</a:t>
            </a:r>
            <a:r>
              <a:rPr lang="de-AT" b="1" dirty="0">
                <a:solidFill>
                  <a:schemeClr val="accent2">
                    <a:lumMod val="50000"/>
                  </a:schemeClr>
                </a:solidFill>
              </a:rPr>
              <a:t>-M</a:t>
            </a:r>
          </a:p>
        </p:txBody>
      </p:sp>
      <p:sp>
        <p:nvSpPr>
          <p:cNvPr id="9" name="Ellipse 8"/>
          <p:cNvSpPr/>
          <p:nvPr/>
        </p:nvSpPr>
        <p:spPr>
          <a:xfrm>
            <a:off x="2180645" y="3177168"/>
            <a:ext cx="867276" cy="879446"/>
          </a:xfrm>
          <a:prstGeom prst="ellipse">
            <a:avLst/>
          </a:prstGeom>
          <a:solidFill>
            <a:srgbClr val="DF925E"/>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Frau</a:t>
            </a:r>
          </a:p>
        </p:txBody>
      </p:sp>
      <p:cxnSp>
        <p:nvCxnSpPr>
          <p:cNvPr id="11" name="Gerader Verbinder 10"/>
          <p:cNvCxnSpPr>
            <a:stCxn id="8" idx="3"/>
          </p:cNvCxnSpPr>
          <p:nvPr/>
        </p:nvCxnSpPr>
        <p:spPr>
          <a:xfrm flipH="1">
            <a:off x="926432" y="3888705"/>
            <a:ext cx="33931" cy="843926"/>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Gerader Verbinder 13"/>
          <p:cNvCxnSpPr>
            <a:stCxn id="9" idx="2"/>
            <a:endCxn id="8" idx="6"/>
          </p:cNvCxnSpPr>
          <p:nvPr/>
        </p:nvCxnSpPr>
        <p:spPr>
          <a:xfrm flipH="1">
            <a:off x="1672388" y="3616891"/>
            <a:ext cx="508257" cy="1"/>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Gekrümmte Verbindung 18"/>
          <p:cNvCxnSpPr>
            <a:stCxn id="7" idx="3"/>
            <a:endCxn id="8" idx="6"/>
          </p:cNvCxnSpPr>
          <p:nvPr/>
        </p:nvCxnSpPr>
        <p:spPr>
          <a:xfrm flipH="1" flipV="1">
            <a:off x="1672388" y="3616892"/>
            <a:ext cx="573507" cy="1627081"/>
          </a:xfrm>
          <a:prstGeom prst="curvedConnector3">
            <a:avLst>
              <a:gd name="adj1" fmla="val -39860"/>
            </a:avLst>
          </a:prstGeom>
          <a:ln>
            <a:solidFill>
              <a:schemeClr val="accent2">
                <a:lumMod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6" name="Gekrümmte Verbindung 25"/>
          <p:cNvCxnSpPr>
            <a:endCxn id="9" idx="6"/>
          </p:cNvCxnSpPr>
          <p:nvPr/>
        </p:nvCxnSpPr>
        <p:spPr>
          <a:xfrm rot="5400000" flipH="1" flipV="1">
            <a:off x="1730201" y="4132585"/>
            <a:ext cx="1833414" cy="802026"/>
          </a:xfrm>
          <a:prstGeom prst="curvedConnector4">
            <a:avLst>
              <a:gd name="adj1" fmla="val -2023"/>
              <a:gd name="adj2" fmla="val 128503"/>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Rechteck 30"/>
          <p:cNvSpPr/>
          <p:nvPr/>
        </p:nvSpPr>
        <p:spPr>
          <a:xfrm>
            <a:off x="3312576" y="4276474"/>
            <a:ext cx="1074742" cy="39423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Mietvertrag/</a:t>
            </a:r>
          </a:p>
          <a:p>
            <a:pPr algn="ctr"/>
            <a:r>
              <a:rPr lang="de-AT" sz="1200" dirty="0"/>
              <a:t>Miete</a:t>
            </a:r>
          </a:p>
        </p:txBody>
      </p:sp>
      <p:sp>
        <p:nvSpPr>
          <p:cNvPr id="32" name="Rechteck 31"/>
          <p:cNvSpPr/>
          <p:nvPr/>
        </p:nvSpPr>
        <p:spPr>
          <a:xfrm>
            <a:off x="1427283" y="4171414"/>
            <a:ext cx="998465" cy="39423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Nutznießer</a:t>
            </a:r>
          </a:p>
        </p:txBody>
      </p:sp>
    </p:spTree>
    <p:extLst>
      <p:ext uri="{BB962C8B-B14F-4D97-AF65-F5344CB8AC3E}">
        <p14:creationId xmlns:p14="http://schemas.microsoft.com/office/powerpoint/2010/main" val="1011780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2. Rechtsgeschäfte mit Aufsichtsratsmitgliedern (1/5)</a:t>
            </a:r>
          </a:p>
        </p:txBody>
      </p:sp>
      <p:sp>
        <p:nvSpPr>
          <p:cNvPr id="3" name="Inhaltsplatzhalter 2"/>
          <p:cNvSpPr>
            <a:spLocks noGrp="1"/>
          </p:cNvSpPr>
          <p:nvPr>
            <p:ph idx="1"/>
          </p:nvPr>
        </p:nvSpPr>
        <p:spPr/>
        <p:txBody>
          <a:bodyPr>
            <a:normAutofit fontScale="92500" lnSpcReduction="10000"/>
          </a:bodyPr>
          <a:lstStyle/>
          <a:p>
            <a:r>
              <a:rPr lang="de-AT" dirty="0"/>
              <a:t>§ 95 </a:t>
            </a:r>
            <a:r>
              <a:rPr lang="de-AT" dirty="0" err="1"/>
              <a:t>Abs</a:t>
            </a:r>
            <a:r>
              <a:rPr lang="de-AT" dirty="0"/>
              <a:t> 5 Z 12 AktG:</a:t>
            </a:r>
          </a:p>
          <a:p>
            <a:pPr marL="0" indent="0" algn="just">
              <a:buNone/>
            </a:pPr>
            <a:r>
              <a:rPr lang="de-AT" dirty="0"/>
              <a:t>	„[der Zustimmung durch den AR unterliegt] </a:t>
            </a:r>
            <a:r>
              <a:rPr lang="de-AT" i="1" dirty="0"/>
              <a:t>der Abschluss von Verträgen mit 	Mitgliedern des Aufsichtsrats, durch die sich diese außerhalb ihrer Tätigkeit 	im Aufsichtsrat gegenüber der Gesellschaft oder einem Tochterunternehmen 	(§ 189a Z 7 UGB) zu einer Leistung gegen ein </a:t>
            </a:r>
            <a:r>
              <a:rPr lang="de-AT" b="1" i="1" dirty="0"/>
              <a:t>nicht bloß geringfügiges 	Entgelt</a:t>
            </a:r>
            <a:r>
              <a:rPr lang="de-AT" i="1" dirty="0"/>
              <a:t> verpflichten. Dies gilt auch für </a:t>
            </a:r>
            <a:r>
              <a:rPr lang="de-AT" b="1" i="1" dirty="0"/>
              <a:t>Verträge mit Unternehmen, an 	denen ein Aufsichtsratsmitglied ein erhebliches wirtschaftliches Interesse 	</a:t>
            </a:r>
            <a:r>
              <a:rPr lang="de-AT" i="1" dirty="0"/>
              <a:t>hat</a:t>
            </a:r>
            <a:r>
              <a:rPr lang="de-AT" dirty="0"/>
              <a:t>“.</a:t>
            </a:r>
          </a:p>
          <a:p>
            <a:pPr lvl="1" algn="just"/>
            <a:r>
              <a:rPr lang="de-AT" u="sng" dirty="0"/>
              <a:t>Nicht geringfügig: </a:t>
            </a:r>
            <a:r>
              <a:rPr lang="de-AT" dirty="0"/>
              <a:t>Begründet Anschein der Befangenheit des Aufsichtsratsmitglieds;</a:t>
            </a:r>
          </a:p>
          <a:p>
            <a:pPr lvl="1" algn="just"/>
            <a:r>
              <a:rPr lang="de-AT" u="sng" dirty="0"/>
              <a:t>Erhebliches wirtschaftliches Interesse:</a:t>
            </a:r>
            <a:r>
              <a:rPr lang="de-AT" dirty="0"/>
              <a:t> wenn dem Aufsichtsratsmitglied (direkt oder indirekt) ein erheblicher wirtschaftlicher Vorteil zufließt (</a:t>
            </a:r>
            <a:r>
              <a:rPr lang="de-AT" dirty="0" err="1"/>
              <a:t>tw</a:t>
            </a:r>
            <a:r>
              <a:rPr lang="de-AT" dirty="0"/>
              <a:t> angenommen bei einer Beteiligungshöhe ab 50% [zu großzügig], oder Mandat im Leitungsorgan und das Aufsichtsratsmitglied vom Geschäftsabschluss profitiert)</a:t>
            </a:r>
          </a:p>
          <a:p>
            <a:pPr algn="just"/>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18</a:t>
            </a:fld>
            <a:endParaRPr lang="de-AT" dirty="0"/>
          </a:p>
        </p:txBody>
      </p:sp>
    </p:spTree>
    <p:extLst>
      <p:ext uri="{BB962C8B-B14F-4D97-AF65-F5344CB8AC3E}">
        <p14:creationId xmlns:p14="http://schemas.microsoft.com/office/powerpoint/2010/main" val="3114174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2. Rechtsgeschäfte mit Aufsichtsratsmitgliedern (2/5)</a:t>
            </a:r>
          </a:p>
        </p:txBody>
      </p:sp>
      <p:sp>
        <p:nvSpPr>
          <p:cNvPr id="3" name="Inhaltsplatzhalter 2"/>
          <p:cNvSpPr>
            <a:spLocks noGrp="1"/>
          </p:cNvSpPr>
          <p:nvPr>
            <p:ph idx="1"/>
          </p:nvPr>
        </p:nvSpPr>
        <p:spPr/>
        <p:txBody>
          <a:bodyPr>
            <a:normAutofit fontScale="92500" lnSpcReduction="20000"/>
          </a:bodyPr>
          <a:lstStyle/>
          <a:p>
            <a:pPr algn="just"/>
            <a:r>
              <a:rPr lang="de-AT" dirty="0"/>
              <a:t>Ergänzung der GO (§ 95 </a:t>
            </a:r>
            <a:r>
              <a:rPr lang="de-AT" dirty="0" err="1"/>
              <a:t>Abs</a:t>
            </a:r>
            <a:r>
              <a:rPr lang="de-AT" dirty="0"/>
              <a:t> 5 letzter Satz AktG):</a:t>
            </a:r>
            <a:br>
              <a:rPr lang="de-AT" dirty="0"/>
            </a:br>
            <a:r>
              <a:rPr lang="de-AT" dirty="0"/>
              <a:t>Wie beim Vorstandsmitglied gilt auch hier, der AR ist nach pflichtgemäßem Ermessen dazu angehalten, die GO/den Katalog der zustimmungs-pflichtigen Rechtsgeschäfte zu ergänzen, soweit dies erforderlich ist.</a:t>
            </a:r>
          </a:p>
          <a:p>
            <a:pPr marL="0" indent="0" algn="just">
              <a:buNone/>
            </a:pPr>
            <a:r>
              <a:rPr lang="de-AT" dirty="0"/>
              <a:t> </a:t>
            </a:r>
            <a:br>
              <a:rPr lang="de-AT" dirty="0"/>
            </a:br>
            <a:r>
              <a:rPr lang="de-AT" dirty="0"/>
              <a:t>   </a:t>
            </a:r>
            <a:r>
              <a:rPr lang="de-AT" dirty="0" err="1"/>
              <a:t>Bspw</a:t>
            </a:r>
            <a:r>
              <a:rPr lang="de-AT" dirty="0"/>
              <a:t> erfasst der Wortlaut § 95 </a:t>
            </a:r>
            <a:r>
              <a:rPr lang="de-AT" dirty="0" err="1"/>
              <a:t>Abs</a:t>
            </a:r>
            <a:r>
              <a:rPr lang="de-AT" dirty="0"/>
              <a:t> 5 Z 12 AktG </a:t>
            </a:r>
            <a:r>
              <a:rPr lang="de-AT" u="sng" dirty="0"/>
              <a:t>nicht</a:t>
            </a:r>
            <a:r>
              <a:rPr lang="de-AT" dirty="0"/>
              <a:t> </a:t>
            </a:r>
          </a:p>
          <a:p>
            <a:pPr lvl="1" algn="just"/>
            <a:r>
              <a:rPr lang="de-AT" dirty="0"/>
              <a:t>nahe Angehörige des Aufsichtsratsmitglieds;</a:t>
            </a:r>
          </a:p>
          <a:p>
            <a:pPr lvl="1" algn="just"/>
            <a:r>
              <a:rPr lang="de-AT" dirty="0"/>
              <a:t>Beratungsunternehmen, an denen das AR-M nicht „erheblich“ beteiligt ist; </a:t>
            </a:r>
          </a:p>
          <a:p>
            <a:pPr lvl="1" algn="just"/>
            <a:r>
              <a:rPr lang="de-AT" dirty="0"/>
              <a:t>ebenso wenig sind Konstellationen erfasst, in denen das Aufsichtsratsmitglied den Vertrag für einen Dritten (</a:t>
            </a:r>
            <a:r>
              <a:rPr lang="de-AT" dirty="0" err="1"/>
              <a:t>bspw</a:t>
            </a:r>
            <a:r>
              <a:rPr lang="de-AT" dirty="0"/>
              <a:t> als Arbeitnehmer des Geschäftspartners) abschließt. </a:t>
            </a:r>
          </a:p>
          <a:p>
            <a:pPr lvl="1" algn="just"/>
            <a:r>
              <a:rPr lang="de-AT" dirty="0"/>
              <a:t>AR als „</a:t>
            </a:r>
            <a:r>
              <a:rPr lang="de-AT" dirty="0" err="1"/>
              <a:t>Verhüter</a:t>
            </a:r>
            <a:r>
              <a:rPr lang="de-AT" dirty="0"/>
              <a:t> von Interessenkonflikten“ in der AG: Über § 95 </a:t>
            </a:r>
            <a:r>
              <a:rPr lang="de-AT" dirty="0" err="1"/>
              <a:t>Abs</a:t>
            </a:r>
            <a:r>
              <a:rPr lang="de-AT" dirty="0"/>
              <a:t> 5, letzter Satz AktG kann der Katalog so ausgedehnt werden, dass § 95 </a:t>
            </a:r>
            <a:r>
              <a:rPr lang="de-AT" dirty="0" err="1"/>
              <a:t>Abs</a:t>
            </a:r>
            <a:r>
              <a:rPr lang="de-AT" dirty="0"/>
              <a:t> 5 Z 12 AktG nach dem Vorbild der obigen Anstellungsvertragsklausel ergänzt wird (aber Unterschiede </a:t>
            </a:r>
            <a:r>
              <a:rPr lang="de-AT" dirty="0" err="1"/>
              <a:t>Vst</a:t>
            </a:r>
            <a:r>
              <a:rPr lang="de-AT" dirty="0"/>
              <a:t>  AR beachten).  </a:t>
            </a:r>
          </a:p>
          <a:p>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19</a:t>
            </a:fld>
            <a:endParaRPr lang="de-AT" dirty="0"/>
          </a:p>
        </p:txBody>
      </p:sp>
    </p:spTree>
    <p:extLst>
      <p:ext uri="{BB962C8B-B14F-4D97-AF65-F5344CB8AC3E}">
        <p14:creationId xmlns:p14="http://schemas.microsoft.com/office/powerpoint/2010/main" val="181196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Agenda</a:t>
            </a:r>
          </a:p>
        </p:txBody>
      </p:sp>
      <p:sp>
        <p:nvSpPr>
          <p:cNvPr id="3" name="Inhaltsplatzhalter 2"/>
          <p:cNvSpPr>
            <a:spLocks noGrp="1"/>
          </p:cNvSpPr>
          <p:nvPr>
            <p:ph idx="1"/>
          </p:nvPr>
        </p:nvSpPr>
        <p:spPr/>
        <p:txBody>
          <a:bodyPr>
            <a:normAutofit/>
          </a:bodyPr>
          <a:lstStyle/>
          <a:p>
            <a:pPr marL="571500" indent="-571500">
              <a:buAutoNum type="romanUcPeriod"/>
            </a:pPr>
            <a:r>
              <a:rPr lang="de-AT" dirty="0"/>
              <a:t>Say on </a:t>
            </a:r>
            <a:r>
              <a:rPr lang="de-AT" dirty="0" err="1"/>
              <a:t>pay</a:t>
            </a:r>
            <a:endParaRPr lang="de-AT" dirty="0"/>
          </a:p>
          <a:p>
            <a:pPr marL="1028700" lvl="1" indent="-571500">
              <a:buFont typeface="+mj-lt"/>
              <a:buAutoNum type="arabicPeriod"/>
            </a:pPr>
            <a:r>
              <a:rPr lang="de-AT" dirty="0"/>
              <a:t>Inhaltliche Vorgaben an die Organvergütung de lege </a:t>
            </a:r>
            <a:r>
              <a:rPr lang="de-AT" dirty="0" err="1"/>
              <a:t>lata</a:t>
            </a:r>
            <a:endParaRPr lang="de-AT" dirty="0"/>
          </a:p>
          <a:p>
            <a:pPr marL="1028700" lvl="1" indent="-571500">
              <a:buFont typeface="+mj-lt"/>
              <a:buAutoNum type="arabicPeriod"/>
            </a:pPr>
            <a:r>
              <a:rPr lang="de-AT" dirty="0"/>
              <a:t>Vergleich mit inhaltlichen Vorgaben der ARRL an die Organvergütung </a:t>
            </a:r>
          </a:p>
          <a:p>
            <a:pPr marL="1028700" lvl="1" indent="-571500">
              <a:buFont typeface="+mj-lt"/>
              <a:buAutoNum type="arabicPeriod"/>
            </a:pPr>
            <a:r>
              <a:rPr lang="de-AT" dirty="0"/>
              <a:t>Nationale Vorgaben </a:t>
            </a:r>
            <a:r>
              <a:rPr lang="de-AT" dirty="0" err="1"/>
              <a:t>iZm</a:t>
            </a:r>
            <a:r>
              <a:rPr lang="de-AT" dirty="0"/>
              <a:t> Offenlegung von Organvergütung</a:t>
            </a:r>
          </a:p>
          <a:p>
            <a:pPr marL="1028700" lvl="1" indent="-571500">
              <a:buFont typeface="+mj-lt"/>
              <a:buAutoNum type="arabicPeriod"/>
            </a:pPr>
            <a:r>
              <a:rPr lang="de-AT" dirty="0"/>
              <a:t>Offenlegungs- und Zustimmungsregime nach der ARRL / Vergleich</a:t>
            </a:r>
          </a:p>
          <a:p>
            <a:pPr marL="571500" indent="-571500">
              <a:buAutoNum type="romanUcPeriod"/>
            </a:pPr>
            <a:r>
              <a:rPr lang="de-AT" dirty="0" err="1"/>
              <a:t>Related</a:t>
            </a:r>
            <a:r>
              <a:rPr lang="de-AT" dirty="0"/>
              <a:t> </a:t>
            </a:r>
            <a:r>
              <a:rPr lang="de-AT" dirty="0" err="1"/>
              <a:t>party</a:t>
            </a:r>
            <a:r>
              <a:rPr lang="de-AT" dirty="0"/>
              <a:t> </a:t>
            </a:r>
            <a:r>
              <a:rPr lang="de-AT" dirty="0" err="1"/>
              <a:t>transactions</a:t>
            </a:r>
            <a:endParaRPr lang="de-AT" dirty="0"/>
          </a:p>
          <a:p>
            <a:pPr marL="1028700" lvl="1" indent="-571500">
              <a:buFont typeface="+mj-lt"/>
              <a:buAutoNum type="arabicPeriod"/>
            </a:pPr>
            <a:r>
              <a:rPr lang="de-AT" dirty="0"/>
              <a:t>Rechtsgeschäfte mit Vorstandsmitgliedern</a:t>
            </a:r>
          </a:p>
          <a:p>
            <a:pPr marL="1028700" lvl="1" indent="-571500">
              <a:buFont typeface="+mj-lt"/>
              <a:buAutoNum type="arabicPeriod"/>
            </a:pPr>
            <a:r>
              <a:rPr lang="de-AT" dirty="0"/>
              <a:t>Rechtsgeschäfte mit Aufsichtsratsmitgliedern</a:t>
            </a:r>
          </a:p>
          <a:p>
            <a:pPr marL="1028700" lvl="1" indent="-571500">
              <a:buFont typeface="+mj-lt"/>
              <a:buAutoNum type="arabicPeriod"/>
            </a:pPr>
            <a:r>
              <a:rPr lang="de-AT" dirty="0"/>
              <a:t>Rechtsgeschäfte mit Aktionären</a:t>
            </a:r>
          </a:p>
          <a:p>
            <a:pPr marL="1028700" lvl="1" indent="-571500">
              <a:buFont typeface="+mj-lt"/>
              <a:buAutoNum type="arabicPeriod"/>
            </a:pPr>
            <a:r>
              <a:rPr lang="de-AT" dirty="0"/>
              <a:t>Fazit</a:t>
            </a:r>
          </a:p>
        </p:txBody>
      </p:sp>
      <p:sp>
        <p:nvSpPr>
          <p:cNvPr id="4" name="Foliennummernplatzhalter 3"/>
          <p:cNvSpPr>
            <a:spLocks noGrp="1"/>
          </p:cNvSpPr>
          <p:nvPr>
            <p:ph type="sldNum" sz="quarter" idx="12"/>
          </p:nvPr>
        </p:nvSpPr>
        <p:spPr/>
        <p:txBody>
          <a:bodyPr/>
          <a:lstStyle/>
          <a:p>
            <a:fld id="{66F3173A-FE88-48C2-963E-3B2A89C8FEBE}" type="slidenum">
              <a:rPr lang="de-AT" smtClean="0"/>
              <a:pPr/>
              <a:t>2</a:t>
            </a:fld>
            <a:endParaRPr lang="de-AT" dirty="0"/>
          </a:p>
        </p:txBody>
      </p:sp>
    </p:spTree>
    <p:extLst>
      <p:ext uri="{BB962C8B-B14F-4D97-AF65-F5344CB8AC3E}">
        <p14:creationId xmlns:p14="http://schemas.microsoft.com/office/powerpoint/2010/main" val="2233765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2. Rechtsgeschäfte mit Aufsichtsratsmitgliedern (3/5)</a:t>
            </a:r>
          </a:p>
        </p:txBody>
      </p:sp>
      <p:sp>
        <p:nvSpPr>
          <p:cNvPr id="3" name="Inhaltsplatzhalter 2"/>
          <p:cNvSpPr>
            <a:spLocks noGrp="1"/>
          </p:cNvSpPr>
          <p:nvPr>
            <p:ph idx="1"/>
          </p:nvPr>
        </p:nvSpPr>
        <p:spPr/>
        <p:txBody>
          <a:bodyPr/>
          <a:lstStyle/>
          <a:p>
            <a:r>
              <a:rPr lang="de-AT" dirty="0"/>
              <a:t>Beispiel</a:t>
            </a:r>
            <a:br>
              <a:rPr lang="de-AT" dirty="0"/>
            </a:br>
            <a:r>
              <a:rPr lang="de-AT" dirty="0"/>
              <a:t>Das Aufsichtsratsmitglied erbringt selbst (Variante 1) oder durch seine Gesellschaft (Variante 2) Unternehmensberatungsleistungen an die AG.</a:t>
            </a:r>
          </a:p>
        </p:txBody>
      </p:sp>
      <p:sp>
        <p:nvSpPr>
          <p:cNvPr id="4" name="Foliennummernplatzhalter 3"/>
          <p:cNvSpPr>
            <a:spLocks noGrp="1"/>
          </p:cNvSpPr>
          <p:nvPr>
            <p:ph type="sldNum" sz="quarter" idx="12"/>
          </p:nvPr>
        </p:nvSpPr>
        <p:spPr/>
        <p:txBody>
          <a:bodyPr/>
          <a:lstStyle/>
          <a:p>
            <a:fld id="{66F3173A-FE88-48C2-963E-3B2A89C8FEBE}" type="slidenum">
              <a:rPr lang="de-AT" smtClean="0"/>
              <a:pPr/>
              <a:t>20</a:t>
            </a:fld>
            <a:endParaRPr lang="de-AT" dirty="0"/>
          </a:p>
        </p:txBody>
      </p:sp>
      <p:sp>
        <p:nvSpPr>
          <p:cNvPr id="7" name="Inhaltsplatzhalter 2"/>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chemeClr val="accent2">
                  <a:lumMod val="50000"/>
                </a:schemeClr>
              </a:buClr>
              <a:buFont typeface="Arial" panose="020B0604020202020204" pitchFamily="34" charset="0"/>
              <a:buChar char="•"/>
              <a:defRPr sz="2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lumMod val="50000"/>
                </a:schemeClr>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lumMod val="50000"/>
                </a:schemeClr>
              </a:buClr>
              <a:buFont typeface="Symbol" panose="05050102010706020507"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lumMod val="50000"/>
                </a:schemeClr>
              </a:buClr>
              <a:buFont typeface="Wingdings" panose="05000000000000000000" pitchFamily="2" charset="2"/>
              <a:buChar char="Ø"/>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lumMod val="50000"/>
                </a:schemeClr>
              </a:buClr>
              <a:buFont typeface="Courier New" panose="02070309020205020404" pitchFamily="49"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de-AT" dirty="0"/>
          </a:p>
        </p:txBody>
      </p:sp>
      <p:sp>
        <p:nvSpPr>
          <p:cNvPr id="8" name="Rechteck 7"/>
          <p:cNvSpPr/>
          <p:nvPr/>
        </p:nvSpPr>
        <p:spPr>
          <a:xfrm>
            <a:off x="838200" y="4732631"/>
            <a:ext cx="1407695" cy="1022684"/>
          </a:xfrm>
          <a:prstGeom prst="rect">
            <a:avLst/>
          </a:prstGeom>
          <a:solidFill>
            <a:srgbClr val="DF925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AG</a:t>
            </a:r>
          </a:p>
        </p:txBody>
      </p:sp>
      <p:sp>
        <p:nvSpPr>
          <p:cNvPr id="9" name="Ellipse 8"/>
          <p:cNvSpPr/>
          <p:nvPr/>
        </p:nvSpPr>
        <p:spPr>
          <a:xfrm>
            <a:off x="838199" y="3232489"/>
            <a:ext cx="834189" cy="768805"/>
          </a:xfrm>
          <a:prstGeom prst="ellipse">
            <a:avLst/>
          </a:prstGeom>
          <a:solidFill>
            <a:srgbClr val="DF925E"/>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AR-M</a:t>
            </a:r>
          </a:p>
        </p:txBody>
      </p:sp>
      <p:sp>
        <p:nvSpPr>
          <p:cNvPr id="11" name="Rechteck 10"/>
          <p:cNvSpPr/>
          <p:nvPr/>
        </p:nvSpPr>
        <p:spPr>
          <a:xfrm>
            <a:off x="2521321" y="4001294"/>
            <a:ext cx="1388941" cy="39423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Beratungsleistung / Honorar</a:t>
            </a:r>
          </a:p>
        </p:txBody>
      </p:sp>
      <p:cxnSp>
        <p:nvCxnSpPr>
          <p:cNvPr id="13" name="Gerader Verbinder 12"/>
          <p:cNvCxnSpPr>
            <a:stCxn id="9" idx="4"/>
          </p:cNvCxnSpPr>
          <p:nvPr/>
        </p:nvCxnSpPr>
        <p:spPr>
          <a:xfrm flipH="1">
            <a:off x="1255293" y="4001294"/>
            <a:ext cx="1" cy="731337"/>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Gekrümmte Verbindung 14"/>
          <p:cNvCxnSpPr>
            <a:stCxn id="8" idx="3"/>
          </p:cNvCxnSpPr>
          <p:nvPr/>
        </p:nvCxnSpPr>
        <p:spPr>
          <a:xfrm flipH="1" flipV="1">
            <a:off x="1687133" y="3525253"/>
            <a:ext cx="558762" cy="1718720"/>
          </a:xfrm>
          <a:prstGeom prst="curvedConnector4">
            <a:avLst>
              <a:gd name="adj1" fmla="val -51678"/>
              <a:gd name="adj2" fmla="val 105478"/>
            </a:avLst>
          </a:prstGeom>
          <a:ln>
            <a:solidFill>
              <a:schemeClr val="accent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Rechteck 17"/>
          <p:cNvSpPr/>
          <p:nvPr/>
        </p:nvSpPr>
        <p:spPr>
          <a:xfrm>
            <a:off x="7202905" y="4845091"/>
            <a:ext cx="1407695" cy="1022684"/>
          </a:xfrm>
          <a:prstGeom prst="rect">
            <a:avLst/>
          </a:prstGeom>
          <a:solidFill>
            <a:srgbClr val="DF925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AG</a:t>
            </a:r>
          </a:p>
        </p:txBody>
      </p:sp>
      <p:sp>
        <p:nvSpPr>
          <p:cNvPr id="19" name="Ellipse 18"/>
          <p:cNvSpPr/>
          <p:nvPr/>
        </p:nvSpPr>
        <p:spPr>
          <a:xfrm>
            <a:off x="7061236" y="3364938"/>
            <a:ext cx="834189" cy="768805"/>
          </a:xfrm>
          <a:prstGeom prst="ellipse">
            <a:avLst/>
          </a:prstGeom>
          <a:solidFill>
            <a:srgbClr val="DF925E"/>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AR-M</a:t>
            </a:r>
          </a:p>
        </p:txBody>
      </p:sp>
      <p:sp>
        <p:nvSpPr>
          <p:cNvPr id="20" name="Rechteck 19"/>
          <p:cNvSpPr/>
          <p:nvPr/>
        </p:nvSpPr>
        <p:spPr>
          <a:xfrm>
            <a:off x="9533195" y="5046857"/>
            <a:ext cx="1388941" cy="39423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Beratungsleistung / Honorar</a:t>
            </a:r>
          </a:p>
        </p:txBody>
      </p:sp>
      <p:cxnSp>
        <p:nvCxnSpPr>
          <p:cNvPr id="21" name="Gerader Verbinder 20"/>
          <p:cNvCxnSpPr>
            <a:stCxn id="19" idx="4"/>
          </p:cNvCxnSpPr>
          <p:nvPr/>
        </p:nvCxnSpPr>
        <p:spPr>
          <a:xfrm flipH="1">
            <a:off x="7478330" y="4133743"/>
            <a:ext cx="1" cy="731337"/>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Gekrümmte Verbindung 21"/>
          <p:cNvCxnSpPr/>
          <p:nvPr/>
        </p:nvCxnSpPr>
        <p:spPr>
          <a:xfrm rot="5400000" flipH="1" flipV="1">
            <a:off x="8537551" y="4398691"/>
            <a:ext cx="1192602" cy="1006885"/>
          </a:xfrm>
          <a:prstGeom prst="curvedConnector3">
            <a:avLst>
              <a:gd name="adj1" fmla="val -4478"/>
            </a:avLst>
          </a:prstGeom>
          <a:ln>
            <a:solidFill>
              <a:schemeClr val="accent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8755212" y="3243597"/>
            <a:ext cx="1407695" cy="1022684"/>
          </a:xfrm>
          <a:prstGeom prst="rect">
            <a:avLst/>
          </a:prstGeom>
          <a:solidFill>
            <a:srgbClr val="DF925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Berater GmbH</a:t>
            </a:r>
          </a:p>
        </p:txBody>
      </p:sp>
      <p:cxnSp>
        <p:nvCxnSpPr>
          <p:cNvPr id="28" name="Gerade Verbindung mit Pfeil 27"/>
          <p:cNvCxnSpPr>
            <a:stCxn id="19" idx="6"/>
            <a:endCxn id="23" idx="1"/>
          </p:cNvCxnSpPr>
          <p:nvPr/>
        </p:nvCxnSpPr>
        <p:spPr>
          <a:xfrm>
            <a:off x="7895425" y="3749341"/>
            <a:ext cx="859787" cy="5598"/>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Rechteck 30"/>
          <p:cNvSpPr/>
          <p:nvPr/>
        </p:nvSpPr>
        <p:spPr>
          <a:xfrm>
            <a:off x="7906753" y="3525253"/>
            <a:ext cx="848460" cy="15661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50%</a:t>
            </a:r>
          </a:p>
        </p:txBody>
      </p:sp>
      <p:cxnSp>
        <p:nvCxnSpPr>
          <p:cNvPr id="33" name="Gekrümmte Verbindung 32"/>
          <p:cNvCxnSpPr>
            <a:stCxn id="18" idx="3"/>
            <a:endCxn id="19" idx="6"/>
          </p:cNvCxnSpPr>
          <p:nvPr/>
        </p:nvCxnSpPr>
        <p:spPr>
          <a:xfrm flipH="1" flipV="1">
            <a:off x="7895425" y="3749341"/>
            <a:ext cx="715175" cy="1607092"/>
          </a:xfrm>
          <a:prstGeom prst="curvedConnector3">
            <a:avLst>
              <a:gd name="adj1" fmla="val -10935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6229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2. Rechtsgeschäfte mit Aufsichtsratsmitgliedern (4/5)</a:t>
            </a:r>
          </a:p>
        </p:txBody>
      </p:sp>
      <p:sp>
        <p:nvSpPr>
          <p:cNvPr id="3" name="Inhaltsplatzhalter 2"/>
          <p:cNvSpPr>
            <a:spLocks noGrp="1"/>
          </p:cNvSpPr>
          <p:nvPr>
            <p:ph idx="1"/>
          </p:nvPr>
        </p:nvSpPr>
        <p:spPr/>
        <p:txBody>
          <a:bodyPr/>
          <a:lstStyle/>
          <a:p>
            <a:r>
              <a:rPr lang="de-AT" sz="2000" dirty="0"/>
              <a:t>Beispiel:</a:t>
            </a:r>
          </a:p>
          <a:p>
            <a:pPr marL="0" indent="0">
              <a:buNone/>
            </a:pPr>
            <a:r>
              <a:rPr lang="de-AT" sz="2000" dirty="0"/>
              <a:t>Das Aufsichtsratsmitglied ist Arbeitnehmer (</a:t>
            </a:r>
            <a:r>
              <a:rPr lang="de-AT" sz="2000" dirty="0" err="1"/>
              <a:t>bspw</a:t>
            </a:r>
            <a:r>
              <a:rPr lang="de-AT" sz="2000" dirty="0"/>
              <a:t> Prokurist; </a:t>
            </a:r>
            <a:r>
              <a:rPr lang="de-AT" sz="2000" dirty="0" err="1"/>
              <a:t>dh</a:t>
            </a:r>
            <a:r>
              <a:rPr lang="de-AT" sz="2000" dirty="0"/>
              <a:t> außerhalb des „</a:t>
            </a:r>
            <a:r>
              <a:rPr lang="de-AT" sz="2000" dirty="0" err="1"/>
              <a:t>key</a:t>
            </a:r>
            <a:r>
              <a:rPr lang="de-AT" sz="2000" dirty="0"/>
              <a:t> </a:t>
            </a:r>
            <a:r>
              <a:rPr lang="de-AT" sz="2000" dirty="0" err="1"/>
              <a:t>management</a:t>
            </a:r>
            <a:r>
              <a:rPr lang="de-AT" sz="2000" dirty="0"/>
              <a:t> </a:t>
            </a:r>
            <a:r>
              <a:rPr lang="de-AT" sz="2000" dirty="0" err="1"/>
              <a:t>personnel</a:t>
            </a:r>
            <a:r>
              <a:rPr lang="de-AT" sz="2000" dirty="0"/>
              <a:t>“ </a:t>
            </a:r>
            <a:r>
              <a:rPr lang="de-AT" sz="2000" dirty="0" err="1"/>
              <a:t>iSv</a:t>
            </a:r>
            <a:r>
              <a:rPr lang="de-AT" sz="2000" dirty="0"/>
              <a:t> IAS 24.9) des Geschäftspartners und schließt mit der AG für den Geschäftspartner den Vertrag ab.</a:t>
            </a:r>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21</a:t>
            </a:fld>
            <a:endParaRPr lang="de-AT" dirty="0"/>
          </a:p>
        </p:txBody>
      </p:sp>
      <p:sp>
        <p:nvSpPr>
          <p:cNvPr id="5" name="Rechteck 4"/>
          <p:cNvSpPr/>
          <p:nvPr/>
        </p:nvSpPr>
        <p:spPr>
          <a:xfrm>
            <a:off x="1151021" y="4821028"/>
            <a:ext cx="1407695" cy="1022684"/>
          </a:xfrm>
          <a:prstGeom prst="rect">
            <a:avLst/>
          </a:prstGeom>
          <a:solidFill>
            <a:srgbClr val="DF925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AG</a:t>
            </a:r>
          </a:p>
        </p:txBody>
      </p:sp>
      <p:sp>
        <p:nvSpPr>
          <p:cNvPr id="6" name="Ellipse 5"/>
          <p:cNvSpPr/>
          <p:nvPr/>
        </p:nvSpPr>
        <p:spPr>
          <a:xfrm>
            <a:off x="1009352" y="3340875"/>
            <a:ext cx="834189" cy="768805"/>
          </a:xfrm>
          <a:prstGeom prst="ellipse">
            <a:avLst/>
          </a:prstGeom>
          <a:solidFill>
            <a:srgbClr val="DF925E"/>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AR-M</a:t>
            </a:r>
          </a:p>
        </p:txBody>
      </p:sp>
      <p:sp>
        <p:nvSpPr>
          <p:cNvPr id="7" name="Rechteck 6"/>
          <p:cNvSpPr/>
          <p:nvPr/>
        </p:nvSpPr>
        <p:spPr>
          <a:xfrm>
            <a:off x="3842258" y="4917237"/>
            <a:ext cx="1388941" cy="39423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Leistungsaustausch</a:t>
            </a:r>
          </a:p>
        </p:txBody>
      </p:sp>
      <p:cxnSp>
        <p:nvCxnSpPr>
          <p:cNvPr id="8" name="Gerader Verbinder 7"/>
          <p:cNvCxnSpPr>
            <a:stCxn id="6" idx="4"/>
          </p:cNvCxnSpPr>
          <p:nvPr/>
        </p:nvCxnSpPr>
        <p:spPr>
          <a:xfrm flipH="1">
            <a:off x="1426446" y="4109680"/>
            <a:ext cx="1" cy="731337"/>
          </a:xfrm>
          <a:prstGeom prst="lin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Gekrümmte Verbindung 8"/>
          <p:cNvCxnSpPr>
            <a:endCxn id="10" idx="2"/>
          </p:cNvCxnSpPr>
          <p:nvPr/>
        </p:nvCxnSpPr>
        <p:spPr>
          <a:xfrm flipV="1">
            <a:off x="2578525" y="4233864"/>
            <a:ext cx="1837769" cy="1240508"/>
          </a:xfrm>
          <a:prstGeom prst="curvedConnector2">
            <a:avLst/>
          </a:prstGeom>
          <a:ln>
            <a:solidFill>
              <a:schemeClr val="accent2">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Rechteck 9"/>
          <p:cNvSpPr/>
          <p:nvPr/>
        </p:nvSpPr>
        <p:spPr>
          <a:xfrm>
            <a:off x="3712446" y="3211180"/>
            <a:ext cx="1407695" cy="1022684"/>
          </a:xfrm>
          <a:prstGeom prst="rect">
            <a:avLst/>
          </a:prstGeom>
          <a:solidFill>
            <a:srgbClr val="DF925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Arbeitgeber GmbH</a:t>
            </a:r>
          </a:p>
        </p:txBody>
      </p:sp>
      <p:cxnSp>
        <p:nvCxnSpPr>
          <p:cNvPr id="11" name="Gerade Verbindung mit Pfeil 10"/>
          <p:cNvCxnSpPr>
            <a:stCxn id="6" idx="6"/>
            <a:endCxn id="10" idx="1"/>
          </p:cNvCxnSpPr>
          <p:nvPr/>
        </p:nvCxnSpPr>
        <p:spPr>
          <a:xfrm flipV="1">
            <a:off x="1843541" y="3722522"/>
            <a:ext cx="1868905" cy="2756"/>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Rechteck 11"/>
          <p:cNvSpPr/>
          <p:nvPr/>
        </p:nvSpPr>
        <p:spPr>
          <a:xfrm>
            <a:off x="1854869" y="3531273"/>
            <a:ext cx="1408222" cy="12653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Arbeitsvertrag</a:t>
            </a:r>
          </a:p>
        </p:txBody>
      </p:sp>
      <p:cxnSp>
        <p:nvCxnSpPr>
          <p:cNvPr id="13" name="Gekrümmte Verbindung 12"/>
          <p:cNvCxnSpPr>
            <a:stCxn id="5" idx="3"/>
            <a:endCxn id="6" idx="6"/>
          </p:cNvCxnSpPr>
          <p:nvPr/>
        </p:nvCxnSpPr>
        <p:spPr>
          <a:xfrm flipH="1" flipV="1">
            <a:off x="1843541" y="3725278"/>
            <a:ext cx="715175" cy="1607092"/>
          </a:xfrm>
          <a:prstGeom prst="curvedConnector3">
            <a:avLst>
              <a:gd name="adj1" fmla="val -200197"/>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7" name="Rechteck 16"/>
          <p:cNvSpPr/>
          <p:nvPr/>
        </p:nvSpPr>
        <p:spPr>
          <a:xfrm>
            <a:off x="1874150" y="3969279"/>
            <a:ext cx="1388941" cy="39423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Provisionen/Boni?</a:t>
            </a:r>
          </a:p>
        </p:txBody>
      </p:sp>
    </p:spTree>
    <p:extLst>
      <p:ext uri="{BB962C8B-B14F-4D97-AF65-F5344CB8AC3E}">
        <p14:creationId xmlns:p14="http://schemas.microsoft.com/office/powerpoint/2010/main" val="72862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2. Rechtsgeschäfte mit Aufsichtsratsmitgliedern (5/5)</a:t>
            </a:r>
          </a:p>
        </p:txBody>
      </p:sp>
      <p:sp>
        <p:nvSpPr>
          <p:cNvPr id="3" name="Inhaltsplatzhalter 2"/>
          <p:cNvSpPr>
            <a:spLocks noGrp="1"/>
          </p:cNvSpPr>
          <p:nvPr>
            <p:ph idx="1"/>
          </p:nvPr>
        </p:nvSpPr>
        <p:spPr/>
        <p:txBody>
          <a:bodyPr>
            <a:normAutofit fontScale="92500" lnSpcReduction="20000"/>
          </a:bodyPr>
          <a:lstStyle/>
          <a:p>
            <a:pPr algn="just"/>
            <a:r>
              <a:rPr lang="de-AT" dirty="0"/>
              <a:t>Welchen Schutz kann die ARRL noch bieten, wenn der Katalog an zustimmungspflichtigen Rechtsgeschäften pflichtgemäß ergänzt wurde?</a:t>
            </a:r>
          </a:p>
          <a:p>
            <a:pPr algn="just"/>
            <a:r>
              <a:rPr lang="de-AT" dirty="0"/>
              <a:t>Hinsichtlich Gesellschaften, an denen das Aufsichtsratsmitglied beteiligt ist, besteht </a:t>
            </a:r>
            <a:r>
              <a:rPr lang="de-AT" dirty="0" err="1"/>
              <a:t>mE</a:t>
            </a:r>
            <a:r>
              <a:rPr lang="de-AT" dirty="0"/>
              <a:t> ein Defizit, wenn man annimmt, dass erst bei einer Beteiligung von 50% ein erhebliches Interesse an dieser Gesellschaft vorliegt (</a:t>
            </a:r>
            <a:r>
              <a:rPr lang="de-AT" i="1" dirty="0"/>
              <a:t>Eckert/Schopper</a:t>
            </a:r>
            <a:r>
              <a:rPr lang="de-AT" dirty="0"/>
              <a:t> in Artmann/</a:t>
            </a:r>
            <a:r>
              <a:rPr lang="de-AT" dirty="0" err="1"/>
              <a:t>Karollus</a:t>
            </a:r>
            <a:r>
              <a:rPr lang="de-AT" dirty="0"/>
              <a:t>, AktG II, 6. </a:t>
            </a:r>
            <a:r>
              <a:rPr lang="de-AT" dirty="0" err="1"/>
              <a:t>Aufl</a:t>
            </a:r>
            <a:r>
              <a:rPr lang="de-AT" dirty="0"/>
              <a:t> § 95, </a:t>
            </a:r>
            <a:r>
              <a:rPr lang="de-AT" dirty="0" err="1"/>
              <a:t>mE</a:t>
            </a:r>
            <a:r>
              <a:rPr lang="de-AT" dirty="0"/>
              <a:t> viel zu großzügig). </a:t>
            </a:r>
          </a:p>
          <a:p>
            <a:pPr marL="0" indent="0" algn="just">
              <a:buNone/>
            </a:pPr>
            <a:r>
              <a:rPr lang="de-AT" dirty="0"/>
              <a:t>	Besser: </a:t>
            </a:r>
            <a:r>
              <a:rPr lang="de-AT" b="1" dirty="0"/>
              <a:t>Bewegliches System. </a:t>
            </a:r>
            <a:r>
              <a:rPr lang="de-AT" dirty="0"/>
              <a:t>Ein besonders hohes Entgelt kann eine 	niedrigere Beteiligungshöhe ausgleichen.</a:t>
            </a:r>
          </a:p>
          <a:p>
            <a:pPr algn="just"/>
            <a:r>
              <a:rPr lang="de-AT" dirty="0"/>
              <a:t>Was ist mit Fällen (</a:t>
            </a:r>
            <a:r>
              <a:rPr lang="de-AT" dirty="0" err="1"/>
              <a:t>Bsp</a:t>
            </a:r>
            <a:r>
              <a:rPr lang="de-AT" dirty="0"/>
              <a:t> Variante 3), in denen das Aufsichtsratsmitglied für den Geschäftspartner (</a:t>
            </a:r>
            <a:r>
              <a:rPr lang="de-AT" dirty="0" err="1"/>
              <a:t>bspw</a:t>
            </a:r>
            <a:r>
              <a:rPr lang="de-AT" dirty="0"/>
              <a:t> weil es sich um den Arbeitgeber handelt) auftritt, aber nicht dessen Gesellschafter ist? Diese Konstellation wäre in den Katalog aufzunehmen; nur von der ARRL erfasst, wenn (i) Wesentlichkeitsschwelle überschritten wird und (ii) das Aufsichtsratsmitglied als Arbeitnehmer des Geschäftspartners ausreichend Einfluss auf den Vertragspartner hat.</a:t>
            </a:r>
          </a:p>
          <a:p>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22</a:t>
            </a:fld>
            <a:endParaRPr lang="de-AT" dirty="0"/>
          </a:p>
        </p:txBody>
      </p:sp>
    </p:spTree>
    <p:extLst>
      <p:ext uri="{BB962C8B-B14F-4D97-AF65-F5344CB8AC3E}">
        <p14:creationId xmlns:p14="http://schemas.microsoft.com/office/powerpoint/2010/main" val="3589718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3. Rechtsgeschäfte mit Aktionären (1/10)</a:t>
            </a:r>
          </a:p>
        </p:txBody>
      </p:sp>
      <p:sp>
        <p:nvSpPr>
          <p:cNvPr id="3" name="Inhaltsplatzhalter 2"/>
          <p:cNvSpPr>
            <a:spLocks noGrp="1"/>
          </p:cNvSpPr>
          <p:nvPr>
            <p:ph idx="1"/>
          </p:nvPr>
        </p:nvSpPr>
        <p:spPr>
          <a:xfrm>
            <a:off x="838200" y="1794711"/>
            <a:ext cx="10515600" cy="4351338"/>
          </a:xfrm>
        </p:spPr>
        <p:txBody>
          <a:bodyPr/>
          <a:lstStyle/>
          <a:p>
            <a:r>
              <a:rPr lang="de-AT" dirty="0"/>
              <a:t>Verbot der Einlagenrückgewähr</a:t>
            </a:r>
          </a:p>
          <a:p>
            <a:pPr lvl="1" algn="just"/>
            <a:r>
              <a:rPr lang="de-AT" dirty="0"/>
              <a:t>§ 52 AktG: „</a:t>
            </a:r>
            <a:r>
              <a:rPr lang="de-AT" i="1" dirty="0"/>
              <a:t>Den Aktionären dürfen die Einlagen nicht zurückgewährt werden; sie haben, solange die Gesellschaft besteht, nur Anspruch auf den Bilanzgewinn, der sich aus der Jahresbilanz ergibt, soweit er nicht nach Gesetz oder Satzung von der Verteilung ausgeschlossen ist</a:t>
            </a:r>
            <a:r>
              <a:rPr lang="de-AT" dirty="0"/>
              <a:t>. (…)“</a:t>
            </a:r>
          </a:p>
          <a:p>
            <a:pPr lvl="1" algn="just"/>
            <a:r>
              <a:rPr lang="de-AT" dirty="0"/>
              <a:t>§ 56 </a:t>
            </a:r>
            <a:r>
              <a:rPr lang="de-AT" dirty="0" err="1"/>
              <a:t>Abs</a:t>
            </a:r>
            <a:r>
              <a:rPr lang="de-AT" dirty="0"/>
              <a:t> 1 AktG: „</a:t>
            </a:r>
            <a:r>
              <a:rPr lang="de-AT" i="1" dirty="0"/>
              <a:t>Die Aktionäre haften den Gläubigern für die Verbindlichkeiten der Gesellschaft, soweit sie entgegen den Vorschriften dieses Bundesgesetzes Zahlungen von der Gesellschaft empfangen haben. Dies gilt nicht, soweit sie Beträge in gutem Glauben als Gewinnanteile bezogen haben</a:t>
            </a:r>
            <a:r>
              <a:rPr lang="de-AT" dirty="0"/>
              <a:t>.“</a:t>
            </a:r>
          </a:p>
          <a:p>
            <a:r>
              <a:rPr lang="de-AT" dirty="0"/>
              <a:t>Ergänzung der GO (§ 95 </a:t>
            </a:r>
            <a:r>
              <a:rPr lang="de-AT" dirty="0" err="1"/>
              <a:t>Abs</a:t>
            </a:r>
            <a:r>
              <a:rPr lang="de-AT" dirty="0"/>
              <a:t> 5 letzter Satz)</a:t>
            </a:r>
          </a:p>
          <a:p>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23</a:t>
            </a:fld>
            <a:endParaRPr lang="de-AT" dirty="0"/>
          </a:p>
        </p:txBody>
      </p:sp>
    </p:spTree>
    <p:extLst>
      <p:ext uri="{BB962C8B-B14F-4D97-AF65-F5344CB8AC3E}">
        <p14:creationId xmlns:p14="http://schemas.microsoft.com/office/powerpoint/2010/main" val="3276245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3. Rechtsgeschäfte mit Aktionären (2/10)</a:t>
            </a:r>
          </a:p>
        </p:txBody>
      </p:sp>
      <p:sp>
        <p:nvSpPr>
          <p:cNvPr id="3" name="Inhaltsplatzhalter 2"/>
          <p:cNvSpPr>
            <a:spLocks noGrp="1"/>
          </p:cNvSpPr>
          <p:nvPr>
            <p:ph idx="1"/>
          </p:nvPr>
        </p:nvSpPr>
        <p:spPr>
          <a:xfrm>
            <a:off x="838200" y="1794711"/>
            <a:ext cx="10515600" cy="4351338"/>
          </a:xfrm>
        </p:spPr>
        <p:txBody>
          <a:bodyPr>
            <a:normAutofit/>
          </a:bodyPr>
          <a:lstStyle/>
          <a:p>
            <a:r>
              <a:rPr lang="de-AT" dirty="0"/>
              <a:t>Verbot der Einlagenrückgewähr:</a:t>
            </a:r>
          </a:p>
          <a:p>
            <a:pPr lvl="1" algn="just"/>
            <a:r>
              <a:rPr lang="de-AT" dirty="0"/>
              <a:t>Offene und verdeckte Ausschüttungen;</a:t>
            </a:r>
          </a:p>
          <a:p>
            <a:pPr lvl="1" algn="just"/>
            <a:r>
              <a:rPr lang="de-AT" dirty="0"/>
              <a:t>Fremdvergleich bei den Konditionen anzustellen;</a:t>
            </a:r>
          </a:p>
          <a:p>
            <a:pPr lvl="1" algn="just"/>
            <a:r>
              <a:rPr lang="de-AT" dirty="0"/>
              <a:t>Ausdehnung auf Aktionären nahe stehende Dritte;</a:t>
            </a:r>
          </a:p>
          <a:p>
            <a:pPr lvl="1" algn="just"/>
            <a:r>
              <a:rPr lang="de-AT" dirty="0"/>
              <a:t>Anwendung im Konzern im Einzelfall noch immer strittig (</a:t>
            </a:r>
            <a:r>
              <a:rPr lang="de-AT" dirty="0" err="1"/>
              <a:t>zB</a:t>
            </a:r>
            <a:r>
              <a:rPr lang="de-AT" dirty="0"/>
              <a:t> Zuwendungen zwischen Schwestergesellschaften);</a:t>
            </a:r>
          </a:p>
          <a:p>
            <a:pPr lvl="1" algn="just"/>
            <a:r>
              <a:rPr lang="de-AT" dirty="0"/>
              <a:t>Rechtsfolge: Nichtigkeit des Rechtsgeschäfts / Rückabwicklung, SE-Ansprüche gegen </a:t>
            </a:r>
            <a:r>
              <a:rPr lang="de-AT" dirty="0" err="1"/>
              <a:t>Organwalter</a:t>
            </a:r>
            <a:r>
              <a:rPr lang="de-AT" dirty="0"/>
              <a:t>, möglich strafrechtliche Konsequenzen (Untreue nach § 153 StGB);</a:t>
            </a:r>
          </a:p>
          <a:p>
            <a:pPr marL="457200" lvl="1" indent="0" algn="just">
              <a:buNone/>
            </a:pPr>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24</a:t>
            </a:fld>
            <a:endParaRPr lang="de-AT" dirty="0"/>
          </a:p>
        </p:txBody>
      </p:sp>
    </p:spTree>
    <p:extLst>
      <p:ext uri="{BB962C8B-B14F-4D97-AF65-F5344CB8AC3E}">
        <p14:creationId xmlns:p14="http://schemas.microsoft.com/office/powerpoint/2010/main" val="2540798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3. Rechtsgeschäfte mit Aktionären (3/10)</a:t>
            </a:r>
          </a:p>
        </p:txBody>
      </p:sp>
      <p:sp>
        <p:nvSpPr>
          <p:cNvPr id="3" name="Inhaltsplatzhalter 2"/>
          <p:cNvSpPr>
            <a:spLocks noGrp="1"/>
          </p:cNvSpPr>
          <p:nvPr>
            <p:ph idx="1"/>
          </p:nvPr>
        </p:nvSpPr>
        <p:spPr>
          <a:xfrm>
            <a:off x="838200" y="1794711"/>
            <a:ext cx="10515600" cy="4351338"/>
          </a:xfrm>
        </p:spPr>
        <p:txBody>
          <a:bodyPr>
            <a:normAutofit lnSpcReduction="10000"/>
          </a:bodyPr>
          <a:lstStyle/>
          <a:p>
            <a:r>
              <a:rPr lang="de-AT" dirty="0"/>
              <a:t>Verbot der Einlagenrückgewähr:</a:t>
            </a:r>
          </a:p>
          <a:p>
            <a:pPr lvl="1" algn="just"/>
            <a:r>
              <a:rPr lang="de-AT" dirty="0"/>
              <a:t>Nach Interpretation des OGH (13.9.2012, 6 Ob 110/12p) nicht bloßer Kapitalerhaltungs- und Vermögensschutz, weil neben (</a:t>
            </a:r>
            <a:r>
              <a:rPr lang="de-AT" dirty="0" err="1"/>
              <a:t>bzw</a:t>
            </a:r>
            <a:r>
              <a:rPr lang="de-AT" dirty="0"/>
              <a:t> logisch </a:t>
            </a:r>
            <a:r>
              <a:rPr lang="de-AT" u="sng" dirty="0"/>
              <a:t>vor</a:t>
            </a:r>
            <a:r>
              <a:rPr lang="de-AT" dirty="0"/>
              <a:t>) Angemessenheit der Konditionen zu prüfen ist, ob ein derartiges Rechtsgeschäft mit einem fremden Dritten überhaupt abgeschlossen worden wäre.</a:t>
            </a:r>
          </a:p>
          <a:p>
            <a:pPr lvl="1" algn="just"/>
            <a:r>
              <a:rPr lang="de-AT" dirty="0"/>
              <a:t>Diese Rechtsmeinung ist höchst problematisch und kann zum paradoxen Ergebnis der Rückabwicklung eines für die Gesellschaft vorteilhaften Geschäftes führen (</a:t>
            </a:r>
            <a:r>
              <a:rPr lang="de-AT" dirty="0" err="1"/>
              <a:t>Bsp</a:t>
            </a:r>
            <a:r>
              <a:rPr lang="de-AT" dirty="0"/>
              <a:t>: in Geldschwierigkeiten befindlicher Gesellschafter einer Unternehmensberatungsgesellschaft verkauft dieser ein Grundstück/ein Gemälde unter dem Verkehrswert). Konsequent könnte fast jedes Darlehen an Gesellschafter (außerhalb des Konzernverbundes) durch Nicht-Kreditinstitute inkriminiert werden. </a:t>
            </a:r>
          </a:p>
        </p:txBody>
      </p:sp>
      <p:sp>
        <p:nvSpPr>
          <p:cNvPr id="4" name="Foliennummernplatzhalter 3"/>
          <p:cNvSpPr>
            <a:spLocks noGrp="1"/>
          </p:cNvSpPr>
          <p:nvPr>
            <p:ph type="sldNum" sz="quarter" idx="12"/>
          </p:nvPr>
        </p:nvSpPr>
        <p:spPr/>
        <p:txBody>
          <a:bodyPr/>
          <a:lstStyle/>
          <a:p>
            <a:fld id="{66F3173A-FE88-48C2-963E-3B2A89C8FEBE}" type="slidenum">
              <a:rPr lang="de-AT" smtClean="0"/>
              <a:pPr/>
              <a:t>25</a:t>
            </a:fld>
            <a:endParaRPr lang="de-AT" dirty="0"/>
          </a:p>
        </p:txBody>
      </p:sp>
    </p:spTree>
    <p:extLst>
      <p:ext uri="{BB962C8B-B14F-4D97-AF65-F5344CB8AC3E}">
        <p14:creationId xmlns:p14="http://schemas.microsoft.com/office/powerpoint/2010/main" val="15870655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3. Rechtsgeschäfte mit Aktionären (4/10) </a:t>
            </a:r>
          </a:p>
        </p:txBody>
      </p:sp>
      <p:sp>
        <p:nvSpPr>
          <p:cNvPr id="3" name="Inhaltsplatzhalter 2"/>
          <p:cNvSpPr>
            <a:spLocks noGrp="1"/>
          </p:cNvSpPr>
          <p:nvPr>
            <p:ph idx="1"/>
          </p:nvPr>
        </p:nvSpPr>
        <p:spPr>
          <a:xfrm>
            <a:off x="838200" y="1794711"/>
            <a:ext cx="10515600" cy="4351338"/>
          </a:xfrm>
        </p:spPr>
        <p:txBody>
          <a:bodyPr>
            <a:normAutofit/>
          </a:bodyPr>
          <a:lstStyle/>
          <a:p>
            <a:r>
              <a:rPr lang="de-AT" dirty="0"/>
              <a:t>Verbot des Handelns zum Schaden der Gesellschaft zwecks Erlangung gesellschaftsfremder Vorteile</a:t>
            </a:r>
          </a:p>
          <a:p>
            <a:pPr lvl="1" algn="just"/>
            <a:r>
              <a:rPr lang="de-AT" dirty="0"/>
              <a:t>§ 100 </a:t>
            </a:r>
            <a:r>
              <a:rPr lang="de-AT" dirty="0" err="1"/>
              <a:t>Abs</a:t>
            </a:r>
            <a:r>
              <a:rPr lang="de-AT" dirty="0"/>
              <a:t> 1 AktG: „</a:t>
            </a:r>
            <a:r>
              <a:rPr lang="de-AT" i="1" dirty="0"/>
              <a:t>Wer zu dem Zwecke, für sich oder einen anderen gesellschaftsfremde Sondervorteile zu erlangen, vorsätzlich unter Ausnutzung seines Einflusses auf die Gesellschaft ein Mitglied des Vorstands oder des Aufsichtsrats dazu bestimmt, zum Schaden der Gesellschaft oder ihrer Aktionäre zu handeln, ist zum Ersatz des daraus entstehenden Schadens verpflichtet.</a:t>
            </a:r>
            <a:r>
              <a:rPr lang="de-AT" dirty="0"/>
              <a:t>“</a:t>
            </a:r>
          </a:p>
          <a:p>
            <a:pPr lvl="1" algn="just"/>
            <a:r>
              <a:rPr lang="de-AT" dirty="0"/>
              <a:t>Praktische Relevanz? Zumindest bedingter Vorsatz erforderlich; Tathandlung muss gewissen </a:t>
            </a:r>
            <a:r>
              <a:rPr lang="de-AT" dirty="0" err="1"/>
              <a:t>Unwertcharakter</a:t>
            </a:r>
            <a:r>
              <a:rPr lang="de-AT" dirty="0"/>
              <a:t> aufweisen. </a:t>
            </a:r>
          </a:p>
        </p:txBody>
      </p:sp>
      <p:sp>
        <p:nvSpPr>
          <p:cNvPr id="4" name="Foliennummernplatzhalter 3"/>
          <p:cNvSpPr>
            <a:spLocks noGrp="1"/>
          </p:cNvSpPr>
          <p:nvPr>
            <p:ph type="sldNum" sz="quarter" idx="12"/>
          </p:nvPr>
        </p:nvSpPr>
        <p:spPr/>
        <p:txBody>
          <a:bodyPr/>
          <a:lstStyle/>
          <a:p>
            <a:fld id="{66F3173A-FE88-48C2-963E-3B2A89C8FEBE}" type="slidenum">
              <a:rPr lang="de-AT" smtClean="0"/>
              <a:pPr/>
              <a:t>26</a:t>
            </a:fld>
            <a:endParaRPr lang="de-AT" dirty="0"/>
          </a:p>
        </p:txBody>
      </p:sp>
    </p:spTree>
    <p:extLst>
      <p:ext uri="{BB962C8B-B14F-4D97-AF65-F5344CB8AC3E}">
        <p14:creationId xmlns:p14="http://schemas.microsoft.com/office/powerpoint/2010/main" val="4080578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3. Rechtsgeschäfte mit Aktionären (5/10)</a:t>
            </a:r>
          </a:p>
        </p:txBody>
      </p:sp>
      <p:sp>
        <p:nvSpPr>
          <p:cNvPr id="3" name="Inhaltsplatzhalter 2"/>
          <p:cNvSpPr>
            <a:spLocks noGrp="1"/>
          </p:cNvSpPr>
          <p:nvPr>
            <p:ph idx="1"/>
          </p:nvPr>
        </p:nvSpPr>
        <p:spPr>
          <a:xfrm>
            <a:off x="838200" y="1794711"/>
            <a:ext cx="10515600" cy="4351338"/>
          </a:xfrm>
        </p:spPr>
        <p:txBody>
          <a:bodyPr/>
          <a:lstStyle/>
          <a:p>
            <a:pPr algn="just"/>
            <a:r>
              <a:rPr lang="de-AT" dirty="0"/>
              <a:t>Vorteil der ARRL: Publizität schafft erst die Grundlage, um den Rückerstattungsanspruch oder Anspruch nach § 100 AktG geltend zu machen. Mangels mit einem Gesellschafter einer GmbH vergleichbarer Einsichtsrechte hat der Aktionär </a:t>
            </a:r>
            <a:r>
              <a:rPr lang="de-AT" dirty="0" err="1"/>
              <a:t>idR</a:t>
            </a:r>
            <a:r>
              <a:rPr lang="de-AT" dirty="0"/>
              <a:t> gar nicht die Möglichkeit, derartiges Verhalten aufzudecken. </a:t>
            </a:r>
          </a:p>
          <a:p>
            <a:pPr algn="just"/>
            <a:r>
              <a:rPr lang="de-AT" dirty="0"/>
              <a:t>Nachteil der ARRL: Zu detaillierte Offenlegungen von Rechtsgeschäften gefährden die Geschäftsgeheimnisse der Gesellschaft. </a:t>
            </a:r>
          </a:p>
          <a:p>
            <a:pPr algn="just"/>
            <a:r>
              <a:rPr lang="de-AT" dirty="0"/>
              <a:t>Zustimmungserfordernisse der ARRL sind entsprechend dem dualistischen System dem Aufsichtsrat zuzuweisen.</a:t>
            </a:r>
          </a:p>
          <a:p>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27</a:t>
            </a:fld>
            <a:endParaRPr lang="de-AT" dirty="0"/>
          </a:p>
        </p:txBody>
      </p:sp>
    </p:spTree>
    <p:extLst>
      <p:ext uri="{BB962C8B-B14F-4D97-AF65-F5344CB8AC3E}">
        <p14:creationId xmlns:p14="http://schemas.microsoft.com/office/powerpoint/2010/main" val="3803068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3. Rechtsgeschäfte mit Aktionären (6/10)</a:t>
            </a:r>
          </a:p>
        </p:txBody>
      </p:sp>
      <p:sp>
        <p:nvSpPr>
          <p:cNvPr id="3" name="Inhaltsplatzhalter 2"/>
          <p:cNvSpPr>
            <a:spLocks noGrp="1"/>
          </p:cNvSpPr>
          <p:nvPr>
            <p:ph idx="1"/>
          </p:nvPr>
        </p:nvSpPr>
        <p:spPr>
          <a:xfrm>
            <a:off x="838200" y="1794711"/>
            <a:ext cx="10515600" cy="4351338"/>
          </a:xfrm>
        </p:spPr>
        <p:txBody>
          <a:bodyPr/>
          <a:lstStyle/>
          <a:p>
            <a:r>
              <a:rPr lang="de-AT" dirty="0"/>
              <a:t>Beispiele:</a:t>
            </a:r>
          </a:p>
          <a:p>
            <a:pPr marL="0" indent="0">
              <a:buNone/>
            </a:pPr>
            <a:r>
              <a:rPr lang="de-AT" sz="1800" dirty="0"/>
              <a:t>T1 AG verkauft an T2 AG ein Grundstück zum Buchwert, der deutlich unter dem Marktwert liegt (stille Reserven, weil der Bilanzansatz mit den Anschaffungskosten gedeckelt ist). Hans ist zu 20% an der T1 AG und zu 50% an der T2 AG beteiligt.</a:t>
            </a:r>
          </a:p>
          <a:p>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28</a:t>
            </a:fld>
            <a:endParaRPr lang="de-AT" dirty="0"/>
          </a:p>
        </p:txBody>
      </p:sp>
      <p:sp>
        <p:nvSpPr>
          <p:cNvPr id="6" name="Rechteck 5"/>
          <p:cNvSpPr/>
          <p:nvPr/>
        </p:nvSpPr>
        <p:spPr>
          <a:xfrm>
            <a:off x="810126" y="4659022"/>
            <a:ext cx="1407695" cy="1022684"/>
          </a:xfrm>
          <a:prstGeom prst="rect">
            <a:avLst/>
          </a:prstGeom>
          <a:solidFill>
            <a:srgbClr val="DF925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T1 AG</a:t>
            </a:r>
          </a:p>
        </p:txBody>
      </p:sp>
      <p:sp>
        <p:nvSpPr>
          <p:cNvPr id="7" name="Ellipse 6"/>
          <p:cNvSpPr/>
          <p:nvPr/>
        </p:nvSpPr>
        <p:spPr>
          <a:xfrm>
            <a:off x="2358737" y="3130581"/>
            <a:ext cx="937648" cy="806516"/>
          </a:xfrm>
          <a:prstGeom prst="ellipse">
            <a:avLst/>
          </a:prstGeom>
          <a:solidFill>
            <a:srgbClr val="DF925E"/>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Hans</a:t>
            </a:r>
          </a:p>
        </p:txBody>
      </p:sp>
      <p:sp>
        <p:nvSpPr>
          <p:cNvPr id="11" name="Rechteck 10"/>
          <p:cNvSpPr/>
          <p:nvPr/>
        </p:nvSpPr>
        <p:spPr>
          <a:xfrm>
            <a:off x="3558887" y="4664618"/>
            <a:ext cx="1407695" cy="1022684"/>
          </a:xfrm>
          <a:prstGeom prst="rect">
            <a:avLst/>
          </a:prstGeom>
          <a:solidFill>
            <a:srgbClr val="DF925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T2 AG</a:t>
            </a:r>
          </a:p>
        </p:txBody>
      </p:sp>
      <p:cxnSp>
        <p:nvCxnSpPr>
          <p:cNvPr id="12" name="Gerade Verbindung mit Pfeil 11"/>
          <p:cNvCxnSpPr>
            <a:stCxn id="7" idx="5"/>
            <a:endCxn id="11" idx="0"/>
          </p:cNvCxnSpPr>
          <p:nvPr/>
        </p:nvCxnSpPr>
        <p:spPr>
          <a:xfrm>
            <a:off x="3159070" y="3818985"/>
            <a:ext cx="1103665" cy="845633"/>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Rechteck 12"/>
          <p:cNvSpPr/>
          <p:nvPr/>
        </p:nvSpPr>
        <p:spPr>
          <a:xfrm>
            <a:off x="3649802" y="3937096"/>
            <a:ext cx="647634" cy="10116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50%</a:t>
            </a:r>
          </a:p>
        </p:txBody>
      </p:sp>
      <p:sp>
        <p:nvSpPr>
          <p:cNvPr id="15" name="Rechteck 14"/>
          <p:cNvSpPr/>
          <p:nvPr/>
        </p:nvSpPr>
        <p:spPr>
          <a:xfrm>
            <a:off x="2241572" y="4531219"/>
            <a:ext cx="1153150" cy="25560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err="1"/>
              <a:t>Grdstk</a:t>
            </a:r>
            <a:r>
              <a:rPr lang="de-AT" sz="1200" dirty="0"/>
              <a:t> </a:t>
            </a:r>
          </a:p>
          <a:p>
            <a:pPr algn="ctr"/>
            <a:r>
              <a:rPr lang="de-AT" sz="1200" dirty="0"/>
              <a:t>(EUR 100)</a:t>
            </a:r>
          </a:p>
        </p:txBody>
      </p:sp>
      <p:sp>
        <p:nvSpPr>
          <p:cNvPr id="18" name="Rechteck 17"/>
          <p:cNvSpPr/>
          <p:nvPr/>
        </p:nvSpPr>
        <p:spPr>
          <a:xfrm>
            <a:off x="1113018" y="3942962"/>
            <a:ext cx="1408222" cy="12653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20%</a:t>
            </a:r>
          </a:p>
        </p:txBody>
      </p:sp>
      <p:cxnSp>
        <p:nvCxnSpPr>
          <p:cNvPr id="21" name="Gerade Verbindung mit Pfeil 20"/>
          <p:cNvCxnSpPr>
            <a:stCxn id="7" idx="3"/>
            <a:endCxn id="6" idx="0"/>
          </p:cNvCxnSpPr>
          <p:nvPr/>
        </p:nvCxnSpPr>
        <p:spPr>
          <a:xfrm flipH="1">
            <a:off x="1513974" y="3818985"/>
            <a:ext cx="982078" cy="840037"/>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flipV="1">
            <a:off x="2236838" y="4855568"/>
            <a:ext cx="1322049" cy="19352"/>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p:cNvCxnSpPr/>
          <p:nvPr/>
        </p:nvCxnSpPr>
        <p:spPr>
          <a:xfrm flipH="1" flipV="1">
            <a:off x="2213810" y="5571898"/>
            <a:ext cx="1341066" cy="5596"/>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6" name="Rechteck 35"/>
          <p:cNvSpPr/>
          <p:nvPr/>
        </p:nvSpPr>
        <p:spPr>
          <a:xfrm>
            <a:off x="2341051" y="5671717"/>
            <a:ext cx="1153150" cy="25560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Kp</a:t>
            </a:r>
          </a:p>
          <a:p>
            <a:pPr algn="ctr"/>
            <a:r>
              <a:rPr lang="de-AT" sz="1200" dirty="0"/>
              <a:t>(EUR 60)</a:t>
            </a:r>
          </a:p>
        </p:txBody>
      </p:sp>
    </p:spTree>
    <p:extLst>
      <p:ext uri="{BB962C8B-B14F-4D97-AF65-F5344CB8AC3E}">
        <p14:creationId xmlns:p14="http://schemas.microsoft.com/office/powerpoint/2010/main" val="3340890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3. Rechtsgeschäfte mit Aktionären (7/10)</a:t>
            </a:r>
          </a:p>
        </p:txBody>
      </p:sp>
      <p:sp>
        <p:nvSpPr>
          <p:cNvPr id="3" name="Inhaltsplatzhalter 2"/>
          <p:cNvSpPr>
            <a:spLocks noGrp="1"/>
          </p:cNvSpPr>
          <p:nvPr>
            <p:ph idx="1"/>
          </p:nvPr>
        </p:nvSpPr>
        <p:spPr>
          <a:xfrm>
            <a:off x="838200" y="1794711"/>
            <a:ext cx="10515600" cy="4351338"/>
          </a:xfrm>
        </p:spPr>
        <p:txBody>
          <a:bodyPr/>
          <a:lstStyle/>
          <a:p>
            <a:r>
              <a:rPr lang="de-AT" dirty="0"/>
              <a:t>Beispiele:</a:t>
            </a:r>
          </a:p>
          <a:p>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29</a:t>
            </a:fld>
            <a:endParaRPr lang="de-AT" dirty="0"/>
          </a:p>
        </p:txBody>
      </p:sp>
      <p:graphicFrame>
        <p:nvGraphicFramePr>
          <p:cNvPr id="7" name="Tabelle 6"/>
          <p:cNvGraphicFramePr>
            <a:graphicFrameLocks noGrp="1"/>
          </p:cNvGraphicFramePr>
          <p:nvPr>
            <p:extLst>
              <p:ext uri="{D42A27DB-BD31-4B8C-83A1-F6EECF244321}">
                <p14:modId xmlns:p14="http://schemas.microsoft.com/office/powerpoint/2010/main" val="51681078"/>
              </p:ext>
            </p:extLst>
          </p:nvPr>
        </p:nvGraphicFramePr>
        <p:xfrm>
          <a:off x="6497231" y="1900988"/>
          <a:ext cx="3320536" cy="2069392"/>
        </p:xfrm>
        <a:graphic>
          <a:graphicData uri="http://schemas.openxmlformats.org/drawingml/2006/table">
            <a:tbl>
              <a:tblPr firstRow="1" firstCol="1" bandRow="1"/>
              <a:tblGrid>
                <a:gridCol w="1560618">
                  <a:extLst>
                    <a:ext uri="{9D8B030D-6E8A-4147-A177-3AD203B41FA5}">
                      <a16:colId xmlns:a16="http://schemas.microsoft.com/office/drawing/2014/main" val="20000"/>
                    </a:ext>
                  </a:extLst>
                </a:gridCol>
                <a:gridCol w="879959">
                  <a:extLst>
                    <a:ext uri="{9D8B030D-6E8A-4147-A177-3AD203B41FA5}">
                      <a16:colId xmlns:a16="http://schemas.microsoft.com/office/drawing/2014/main" val="20001"/>
                    </a:ext>
                  </a:extLst>
                </a:gridCol>
                <a:gridCol w="879959">
                  <a:extLst>
                    <a:ext uri="{9D8B030D-6E8A-4147-A177-3AD203B41FA5}">
                      <a16:colId xmlns:a16="http://schemas.microsoft.com/office/drawing/2014/main" val="20002"/>
                    </a:ext>
                  </a:extLst>
                </a:gridCol>
              </a:tblGrid>
              <a:tr h="515315">
                <a:tc>
                  <a:txBody>
                    <a:bodyPr/>
                    <a:lstStyle/>
                    <a:p>
                      <a:pPr>
                        <a:lnSpc>
                          <a:spcPct val="107000"/>
                        </a:lnSpc>
                        <a:spcAft>
                          <a:spcPts val="0"/>
                        </a:spcAft>
                      </a:pPr>
                      <a:r>
                        <a:rPr lang="de-AT"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AT" sz="1100" dirty="0">
                          <a:effectLst/>
                          <a:latin typeface="Calibri" panose="020F0502020204030204" pitchFamily="34" charset="0"/>
                          <a:ea typeface="Calibri" panose="020F0502020204030204" pitchFamily="34" charset="0"/>
                          <a:cs typeface="Times New Roman" panose="02020603050405020304" pitchFamily="18" charset="0"/>
                        </a:rPr>
                        <a:t>T1 AG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AT" sz="1100" dirty="0">
                          <a:effectLst/>
                          <a:latin typeface="Calibri" panose="020F0502020204030204" pitchFamily="34" charset="0"/>
                          <a:ea typeface="Calibri" panose="020F0502020204030204" pitchFamily="34" charset="0"/>
                          <a:cs typeface="Times New Roman" panose="02020603050405020304" pitchFamily="18" charset="0"/>
                        </a:rPr>
                        <a:t>T2 AG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23447">
                <a:tc>
                  <a:txBody>
                    <a:bodyPr/>
                    <a:lstStyle/>
                    <a:p>
                      <a:pPr>
                        <a:lnSpc>
                          <a:spcPct val="107000"/>
                        </a:lnSpc>
                        <a:spcAft>
                          <a:spcPts val="0"/>
                        </a:spcAft>
                      </a:pPr>
                      <a:r>
                        <a:rPr lang="de-AT" sz="1100">
                          <a:effectLst/>
                          <a:latin typeface="Calibri" panose="020F0502020204030204" pitchFamily="34" charset="0"/>
                          <a:ea typeface="Calibri" panose="020F0502020204030204" pitchFamily="34" charset="0"/>
                          <a:cs typeface="Times New Roman" panose="02020603050405020304" pitchFamily="18" charset="0"/>
                        </a:rPr>
                        <a:t>Wert Grdstk (EUR)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AT" sz="11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AT" sz="11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15315">
                <a:tc>
                  <a:txBody>
                    <a:bodyPr/>
                    <a:lstStyle/>
                    <a:p>
                      <a:pPr>
                        <a:lnSpc>
                          <a:spcPct val="107000"/>
                        </a:lnSpc>
                        <a:spcAft>
                          <a:spcPts val="0"/>
                        </a:spcAft>
                      </a:pPr>
                      <a:r>
                        <a:rPr lang="de-AT" sz="1100" dirty="0">
                          <a:effectLst/>
                          <a:latin typeface="Calibri" panose="020F0502020204030204" pitchFamily="34" charset="0"/>
                          <a:ea typeface="Calibri" panose="020F0502020204030204" pitchFamily="34" charset="0"/>
                          <a:cs typeface="Times New Roman" panose="02020603050405020304" pitchFamily="18" charset="0"/>
                        </a:rPr>
                        <a:t>Kaufpreis (EUR)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AT" sz="1100">
                          <a:effectLst/>
                          <a:latin typeface="Calibri" panose="020F0502020204030204" pitchFamily="34" charset="0"/>
                          <a:ea typeface="Calibri" panose="020F0502020204030204" pitchFamily="34" charset="0"/>
                          <a:cs typeface="Times New Roman" panose="02020603050405020304" pitchFamily="18" charset="0"/>
                        </a:rPr>
                        <a:t>+60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AT" sz="1100">
                          <a:effectLst/>
                          <a:latin typeface="Calibri" panose="020F0502020204030204" pitchFamily="34" charset="0"/>
                          <a:ea typeface="Calibri" panose="020F0502020204030204" pitchFamily="34" charset="0"/>
                          <a:cs typeface="Times New Roman" panose="02020603050405020304" pitchFamily="18" charset="0"/>
                        </a:rPr>
                        <a:t>-60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15315">
                <a:tc>
                  <a:txBody>
                    <a:bodyPr/>
                    <a:lstStyle/>
                    <a:p>
                      <a:pPr>
                        <a:lnSpc>
                          <a:spcPct val="107000"/>
                        </a:lnSpc>
                        <a:spcAft>
                          <a:spcPts val="0"/>
                        </a:spcAft>
                      </a:pPr>
                      <a:r>
                        <a:rPr lang="de-AT" sz="1100" b="1">
                          <a:effectLst/>
                          <a:latin typeface="Calibri" panose="020F0502020204030204" pitchFamily="34" charset="0"/>
                          <a:ea typeface="Calibri" panose="020F0502020204030204" pitchFamily="34" charset="0"/>
                          <a:cs typeface="Times New Roman" panose="02020603050405020304" pitchFamily="18" charset="0"/>
                        </a:rPr>
                        <a:t>Summe (EUR)</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AT" sz="1100" b="1" dirty="0">
                          <a:effectLst/>
                          <a:latin typeface="Calibri" panose="020F0502020204030204" pitchFamily="34" charset="0"/>
                          <a:ea typeface="Calibri" panose="020F0502020204030204" pitchFamily="34" charset="0"/>
                          <a:cs typeface="Times New Roman" panose="02020603050405020304" pitchFamily="18" charset="0"/>
                        </a:rPr>
                        <a:t>-40</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AT" sz="1100" b="1" dirty="0">
                          <a:effectLst/>
                          <a:latin typeface="Calibri" panose="020F0502020204030204" pitchFamily="34" charset="0"/>
                          <a:ea typeface="Calibri" panose="020F0502020204030204" pitchFamily="34" charset="0"/>
                          <a:cs typeface="Times New Roman" panose="02020603050405020304" pitchFamily="18" charset="0"/>
                        </a:rPr>
                        <a:t>+40</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 name="Titel 1"/>
          <p:cNvSpPr txBox="1">
            <a:spLocks/>
          </p:cNvSpPr>
          <p:nvPr/>
        </p:nvSpPr>
        <p:spPr>
          <a:xfrm>
            <a:off x="6497230" y="3970380"/>
            <a:ext cx="3693517" cy="19616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pPr algn="just"/>
            <a:r>
              <a:rPr lang="de-AT" sz="1600" b="0" dirty="0">
                <a:latin typeface="+mn-lt"/>
              </a:rPr>
              <a:t>Hans erhält 20% der -40 der T1 AG und 50% der +40 der T2 AG, sohin ein Gewinn von EUR 12. </a:t>
            </a:r>
          </a:p>
        </p:txBody>
      </p:sp>
      <p:sp>
        <p:nvSpPr>
          <p:cNvPr id="11" name="Rechteck 10"/>
          <p:cNvSpPr/>
          <p:nvPr/>
        </p:nvSpPr>
        <p:spPr>
          <a:xfrm>
            <a:off x="810126" y="4659022"/>
            <a:ext cx="1407695" cy="1022684"/>
          </a:xfrm>
          <a:prstGeom prst="rect">
            <a:avLst/>
          </a:prstGeom>
          <a:solidFill>
            <a:srgbClr val="DF925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T1 AG</a:t>
            </a:r>
          </a:p>
        </p:txBody>
      </p:sp>
      <p:sp>
        <p:nvSpPr>
          <p:cNvPr id="12" name="Ellipse 11"/>
          <p:cNvSpPr/>
          <p:nvPr/>
        </p:nvSpPr>
        <p:spPr>
          <a:xfrm>
            <a:off x="2358737" y="3130581"/>
            <a:ext cx="937648" cy="806516"/>
          </a:xfrm>
          <a:prstGeom prst="ellipse">
            <a:avLst/>
          </a:prstGeom>
          <a:solidFill>
            <a:srgbClr val="DF925E"/>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Hans</a:t>
            </a:r>
          </a:p>
        </p:txBody>
      </p:sp>
      <p:sp>
        <p:nvSpPr>
          <p:cNvPr id="13" name="Rechteck 12"/>
          <p:cNvSpPr/>
          <p:nvPr/>
        </p:nvSpPr>
        <p:spPr>
          <a:xfrm>
            <a:off x="3558887" y="4664618"/>
            <a:ext cx="1407695" cy="1022684"/>
          </a:xfrm>
          <a:prstGeom prst="rect">
            <a:avLst/>
          </a:prstGeom>
          <a:solidFill>
            <a:srgbClr val="DF925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T2 AG</a:t>
            </a:r>
          </a:p>
        </p:txBody>
      </p:sp>
      <p:cxnSp>
        <p:nvCxnSpPr>
          <p:cNvPr id="14" name="Gerade Verbindung mit Pfeil 13"/>
          <p:cNvCxnSpPr>
            <a:stCxn id="12" idx="5"/>
            <a:endCxn id="13" idx="0"/>
          </p:cNvCxnSpPr>
          <p:nvPr/>
        </p:nvCxnSpPr>
        <p:spPr>
          <a:xfrm>
            <a:off x="3159070" y="3818985"/>
            <a:ext cx="1103665" cy="845633"/>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Rechteck 14"/>
          <p:cNvSpPr/>
          <p:nvPr/>
        </p:nvSpPr>
        <p:spPr>
          <a:xfrm>
            <a:off x="3649802" y="3937096"/>
            <a:ext cx="647634" cy="10116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50%</a:t>
            </a:r>
          </a:p>
        </p:txBody>
      </p:sp>
      <p:sp>
        <p:nvSpPr>
          <p:cNvPr id="16" name="Rechteck 15"/>
          <p:cNvSpPr/>
          <p:nvPr/>
        </p:nvSpPr>
        <p:spPr>
          <a:xfrm>
            <a:off x="2241572" y="4531219"/>
            <a:ext cx="1153150" cy="25560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err="1"/>
              <a:t>Grdstk</a:t>
            </a:r>
            <a:r>
              <a:rPr lang="de-AT" sz="1200" dirty="0"/>
              <a:t> </a:t>
            </a:r>
          </a:p>
          <a:p>
            <a:pPr algn="ctr"/>
            <a:r>
              <a:rPr lang="de-AT" sz="1200" dirty="0"/>
              <a:t>(EUR 100)</a:t>
            </a:r>
          </a:p>
        </p:txBody>
      </p:sp>
      <p:sp>
        <p:nvSpPr>
          <p:cNvPr id="17" name="Rechteck 16"/>
          <p:cNvSpPr/>
          <p:nvPr/>
        </p:nvSpPr>
        <p:spPr>
          <a:xfrm>
            <a:off x="1113018" y="3942962"/>
            <a:ext cx="1408222" cy="12653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20%</a:t>
            </a:r>
          </a:p>
        </p:txBody>
      </p:sp>
      <p:cxnSp>
        <p:nvCxnSpPr>
          <p:cNvPr id="18" name="Gerade Verbindung mit Pfeil 17"/>
          <p:cNvCxnSpPr>
            <a:stCxn id="12" idx="3"/>
            <a:endCxn id="11" idx="0"/>
          </p:cNvCxnSpPr>
          <p:nvPr/>
        </p:nvCxnSpPr>
        <p:spPr>
          <a:xfrm flipH="1">
            <a:off x="1513974" y="3818985"/>
            <a:ext cx="982078" cy="840037"/>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flipV="1">
            <a:off x="2236838" y="4855568"/>
            <a:ext cx="1322049" cy="19352"/>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p:nvPr/>
        </p:nvCxnSpPr>
        <p:spPr>
          <a:xfrm flipH="1" flipV="1">
            <a:off x="2213810" y="5571898"/>
            <a:ext cx="1341066" cy="5596"/>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Rechteck 20"/>
          <p:cNvSpPr/>
          <p:nvPr/>
        </p:nvSpPr>
        <p:spPr>
          <a:xfrm>
            <a:off x="2341051" y="5671717"/>
            <a:ext cx="1153150" cy="25560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Kp</a:t>
            </a:r>
          </a:p>
          <a:p>
            <a:pPr algn="ctr"/>
            <a:r>
              <a:rPr lang="de-AT" sz="1200" dirty="0"/>
              <a:t>(EUR 60)</a:t>
            </a:r>
          </a:p>
        </p:txBody>
      </p:sp>
    </p:spTree>
    <p:extLst>
      <p:ext uri="{BB962C8B-B14F-4D97-AF65-F5344CB8AC3E}">
        <p14:creationId xmlns:p14="http://schemas.microsoft.com/office/powerpoint/2010/main" val="3377675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 Say on </a:t>
            </a:r>
            <a:r>
              <a:rPr lang="de-AT" dirty="0" err="1"/>
              <a:t>pay</a:t>
            </a:r>
            <a:r>
              <a:rPr lang="de-AT" dirty="0"/>
              <a:t> – </a:t>
            </a:r>
            <a:br>
              <a:rPr lang="de-AT" dirty="0"/>
            </a:br>
            <a:r>
              <a:rPr lang="de-AT" dirty="0"/>
              <a:t>1. Inhaltliche Vorgaben an die Organvergütung de lege </a:t>
            </a:r>
            <a:r>
              <a:rPr lang="de-AT" dirty="0" err="1"/>
              <a:t>lata</a:t>
            </a:r>
            <a:r>
              <a:rPr lang="de-AT" dirty="0"/>
              <a:t> (1/2)</a:t>
            </a:r>
          </a:p>
        </p:txBody>
      </p:sp>
      <p:sp>
        <p:nvSpPr>
          <p:cNvPr id="3" name="Inhaltsplatzhalter 2"/>
          <p:cNvSpPr>
            <a:spLocks noGrp="1"/>
          </p:cNvSpPr>
          <p:nvPr>
            <p:ph idx="1"/>
          </p:nvPr>
        </p:nvSpPr>
        <p:spPr/>
        <p:txBody>
          <a:bodyPr>
            <a:normAutofit fontScale="70000" lnSpcReduction="20000"/>
          </a:bodyPr>
          <a:lstStyle/>
          <a:p>
            <a:pPr marL="0" indent="0">
              <a:buNone/>
            </a:pPr>
            <a:r>
              <a:rPr lang="de-AT" sz="3400" b="1" dirty="0"/>
              <a:t>Vorstandsmitglieder</a:t>
            </a:r>
          </a:p>
          <a:p>
            <a:r>
              <a:rPr lang="de-AT" dirty="0"/>
              <a:t>§ 78 </a:t>
            </a:r>
            <a:r>
              <a:rPr lang="de-AT" dirty="0" err="1"/>
              <a:t>Abs</a:t>
            </a:r>
            <a:r>
              <a:rPr lang="de-AT" dirty="0"/>
              <a:t> 1 AktG:</a:t>
            </a:r>
          </a:p>
          <a:p>
            <a:pPr marL="0" indent="0" algn="just">
              <a:buNone/>
            </a:pPr>
            <a:r>
              <a:rPr lang="de-AT" dirty="0"/>
              <a:t>„</a:t>
            </a:r>
            <a:r>
              <a:rPr lang="de-AT" i="1" dirty="0"/>
              <a:t>Der </a:t>
            </a:r>
            <a:r>
              <a:rPr lang="de-AT" b="1" i="1" dirty="0"/>
              <a:t>Aufsichtsrat </a:t>
            </a:r>
            <a:r>
              <a:rPr lang="de-AT" i="1" dirty="0"/>
              <a:t>hat dafür zu sorgen, dass die Gesamtbezüge der Vorstandsmitglieder (Gehälter, Gewinnbeteiligungen, Aufwandsentschädigungen, Versicherungsentgelte, Provisionen, anreizorientierte Vergütungszusagen und Nebenleistungen jeder Art) in einem </a:t>
            </a:r>
            <a:r>
              <a:rPr lang="de-AT" b="1" i="1" dirty="0"/>
              <a:t>angemessenen Verhältnis </a:t>
            </a:r>
            <a:r>
              <a:rPr lang="de-AT" i="1" dirty="0"/>
              <a:t>zu den Aufgaben und Leistungen des einzelnen Vorstandsmitglieds, zur Lage der Gesellschaft und zu der üblichen Vergütung stehen und </a:t>
            </a:r>
            <a:r>
              <a:rPr lang="de-AT" b="1" i="1" dirty="0"/>
              <a:t>langfristige Verhaltensanreize </a:t>
            </a:r>
            <a:r>
              <a:rPr lang="de-AT" i="1" dirty="0"/>
              <a:t>zur nachhaltigen Unternehmensentwicklung setzen. Dies gilt sinngemäß für Ruhegehälter, Hinterbliebenenbezüge und Leistungen verwandter Art</a:t>
            </a:r>
            <a:r>
              <a:rPr lang="de-AT" dirty="0"/>
              <a:t>.“</a:t>
            </a:r>
          </a:p>
          <a:p>
            <a:r>
              <a:rPr lang="de-AT" dirty="0"/>
              <a:t>C-Regel 27 ÖCGK:</a:t>
            </a:r>
          </a:p>
          <a:p>
            <a:pPr marL="0" indent="0" algn="just">
              <a:buNone/>
            </a:pPr>
            <a:r>
              <a:rPr lang="de-AT" dirty="0"/>
              <a:t>„</a:t>
            </a:r>
            <a:r>
              <a:rPr lang="de-AT" i="1" dirty="0"/>
              <a:t>Bei Abschluss von Vorstandsverträgen wird zusätzlich auf die Einhaltung folgender Grundsätze geachtet: Die Vergütung </a:t>
            </a:r>
            <a:r>
              <a:rPr lang="de-AT" b="1" i="1" dirty="0"/>
              <a:t>enthält fixe und variable Bestandteile</a:t>
            </a:r>
            <a:r>
              <a:rPr lang="de-AT" i="1" dirty="0"/>
              <a:t>. Die variablen Vergütungsteile knüpfen insbesondere an </a:t>
            </a:r>
            <a:r>
              <a:rPr lang="de-AT" b="1" i="1" dirty="0"/>
              <a:t>nachhaltige, langfristige und mehrjährige Leistungskriterien </a:t>
            </a:r>
            <a:r>
              <a:rPr lang="de-AT" i="1" dirty="0"/>
              <a:t>an, beziehen </a:t>
            </a:r>
            <a:r>
              <a:rPr lang="de-AT" b="1" i="1" dirty="0"/>
              <a:t>auch nicht-finanzielle Kriterien </a:t>
            </a:r>
            <a:r>
              <a:rPr lang="de-AT" i="1" dirty="0"/>
              <a:t>mit ein und dürfen </a:t>
            </a:r>
            <a:r>
              <a:rPr lang="de-AT" b="1" i="1" dirty="0"/>
              <a:t>nicht</a:t>
            </a:r>
            <a:r>
              <a:rPr lang="de-AT" i="1" dirty="0"/>
              <a:t> zum Eingehen </a:t>
            </a:r>
            <a:r>
              <a:rPr lang="de-AT" b="1" i="1" dirty="0"/>
              <a:t>unangemessener Risiken </a:t>
            </a:r>
            <a:r>
              <a:rPr lang="de-AT" i="1" dirty="0"/>
              <a:t>verleiten. Für variable Vergütungskomponenten sind messbare Leistungskriterien sowie </a:t>
            </a:r>
            <a:r>
              <a:rPr lang="de-AT" i="1" dirty="0" err="1"/>
              <a:t>betragliche</a:t>
            </a:r>
            <a:r>
              <a:rPr lang="de-AT" i="1" dirty="0"/>
              <a:t> oder als Prozentsätze der fixen Vergütungsteile bestimmte Höchstgrenzen im Voraus festzulegen. Es ist vorzusehen, dass die Gesellschaft variable Vergütungs-komponenten </a:t>
            </a:r>
            <a:r>
              <a:rPr lang="de-AT" b="1" i="1" dirty="0"/>
              <a:t>zurückfordern kann</a:t>
            </a:r>
            <a:r>
              <a:rPr lang="de-AT" i="1" dirty="0"/>
              <a:t>, wenn sich herausstellt, dass diese auf der Grundlage von offenkundig falschen Daten ausgezahlt wurden</a:t>
            </a:r>
            <a:r>
              <a:rPr lang="de-AT" dirty="0"/>
              <a:t>.“</a:t>
            </a:r>
          </a:p>
        </p:txBody>
      </p:sp>
      <p:sp>
        <p:nvSpPr>
          <p:cNvPr id="4" name="Foliennummernplatzhalter 3"/>
          <p:cNvSpPr>
            <a:spLocks noGrp="1"/>
          </p:cNvSpPr>
          <p:nvPr>
            <p:ph type="sldNum" sz="quarter" idx="12"/>
          </p:nvPr>
        </p:nvSpPr>
        <p:spPr/>
        <p:txBody>
          <a:bodyPr/>
          <a:lstStyle/>
          <a:p>
            <a:fld id="{66F3173A-FE88-48C2-963E-3B2A89C8FEBE}" type="slidenum">
              <a:rPr lang="de-AT" smtClean="0"/>
              <a:pPr/>
              <a:t>3</a:t>
            </a:fld>
            <a:endParaRPr lang="de-AT" dirty="0"/>
          </a:p>
        </p:txBody>
      </p:sp>
    </p:spTree>
    <p:extLst>
      <p:ext uri="{BB962C8B-B14F-4D97-AF65-F5344CB8AC3E}">
        <p14:creationId xmlns:p14="http://schemas.microsoft.com/office/powerpoint/2010/main" val="20665026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3. Rechtsgeschäfte mit Aktionären (8/10)</a:t>
            </a:r>
          </a:p>
        </p:txBody>
      </p:sp>
      <p:sp>
        <p:nvSpPr>
          <p:cNvPr id="3" name="Inhaltsplatzhalter 2"/>
          <p:cNvSpPr>
            <a:spLocks noGrp="1"/>
          </p:cNvSpPr>
          <p:nvPr>
            <p:ph idx="1"/>
          </p:nvPr>
        </p:nvSpPr>
        <p:spPr/>
        <p:txBody>
          <a:bodyPr>
            <a:normAutofit lnSpcReduction="10000"/>
          </a:bodyPr>
          <a:lstStyle/>
          <a:p>
            <a:r>
              <a:rPr lang="de-AT" dirty="0"/>
              <a:t>Einlagenrückgewähr?</a:t>
            </a:r>
          </a:p>
          <a:p>
            <a:pPr lvl="1" algn="just"/>
            <a:r>
              <a:rPr lang="de-AT" dirty="0"/>
              <a:t>Vermögensverschiebung ist für Hans vorteilhaft (an der begünstigten Gesellschaft höher beteiligt als an der </a:t>
            </a:r>
            <a:r>
              <a:rPr lang="de-AT" dirty="0" err="1"/>
              <a:t>entreicherten</a:t>
            </a:r>
            <a:r>
              <a:rPr lang="de-AT" dirty="0"/>
              <a:t>); aber Zurechnung bei AG fraglich(er als bei GmbH)</a:t>
            </a:r>
            <a:endParaRPr lang="de-AT" dirty="0">
              <a:solidFill>
                <a:srgbClr val="FF0000"/>
              </a:solidFill>
            </a:endParaRPr>
          </a:p>
          <a:p>
            <a:pPr lvl="1" algn="just"/>
            <a:r>
              <a:rPr lang="de-AT" dirty="0"/>
              <a:t>Ausnahme: Insolvenz der übervorteilten Gesellschaft (Vorteil, weil der Aktionär Vermögen vor dem Gläubigern von Gläubigern schützen kann).</a:t>
            </a:r>
          </a:p>
          <a:p>
            <a:pPr marL="228600" lvl="1" algn="just">
              <a:spcBef>
                <a:spcPts val="1000"/>
              </a:spcBef>
              <a:buFont typeface="Arial" panose="020B0604020202020204" pitchFamily="34" charset="0"/>
              <a:buChar char="•"/>
            </a:pPr>
            <a:r>
              <a:rPr lang="de-AT" sz="2600" dirty="0"/>
              <a:t>Schutz durch die ARRL?</a:t>
            </a:r>
          </a:p>
          <a:p>
            <a:pPr lvl="1" algn="just"/>
            <a:r>
              <a:rPr lang="de-AT" dirty="0"/>
              <a:t>Abhängig vom Einfluss, den die Beteiligungshöhe von Hans vermittelt, sind die Gesellschaften als „assoziierte Unternehmen“ oder Konzernunternehmen zu qualifizieren und damit „</a:t>
            </a:r>
            <a:r>
              <a:rPr lang="de-AT" dirty="0" err="1"/>
              <a:t>related</a:t>
            </a:r>
            <a:r>
              <a:rPr lang="de-AT" dirty="0"/>
              <a:t> </a:t>
            </a:r>
            <a:r>
              <a:rPr lang="de-AT" dirty="0" err="1"/>
              <a:t>parties</a:t>
            </a:r>
            <a:r>
              <a:rPr lang="de-AT" dirty="0"/>
              <a:t>“. </a:t>
            </a:r>
          </a:p>
          <a:p>
            <a:pPr lvl="1" algn="just"/>
            <a:r>
              <a:rPr lang="de-AT" dirty="0"/>
              <a:t>Vorteil: Zustimmungspflichten greifen ex ante; Offenlegungspflichten zeigen mögliche SE-Ansprüche erst auf.</a:t>
            </a:r>
          </a:p>
        </p:txBody>
      </p:sp>
      <p:sp>
        <p:nvSpPr>
          <p:cNvPr id="4" name="Foliennummernplatzhalter 3"/>
          <p:cNvSpPr>
            <a:spLocks noGrp="1"/>
          </p:cNvSpPr>
          <p:nvPr>
            <p:ph type="sldNum" sz="quarter" idx="12"/>
          </p:nvPr>
        </p:nvSpPr>
        <p:spPr/>
        <p:txBody>
          <a:bodyPr/>
          <a:lstStyle/>
          <a:p>
            <a:fld id="{66F3173A-FE88-48C2-963E-3B2A89C8FEBE}" type="slidenum">
              <a:rPr lang="de-AT" smtClean="0"/>
              <a:pPr/>
              <a:t>30</a:t>
            </a:fld>
            <a:endParaRPr lang="de-AT" dirty="0"/>
          </a:p>
        </p:txBody>
      </p:sp>
    </p:spTree>
    <p:extLst>
      <p:ext uri="{BB962C8B-B14F-4D97-AF65-F5344CB8AC3E}">
        <p14:creationId xmlns:p14="http://schemas.microsoft.com/office/powerpoint/2010/main" val="10670686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3. Rechtsgeschäfte mit Aktionären (9/10)</a:t>
            </a:r>
          </a:p>
        </p:txBody>
      </p:sp>
      <p:sp>
        <p:nvSpPr>
          <p:cNvPr id="3" name="Inhaltsplatzhalter 2"/>
          <p:cNvSpPr>
            <a:spLocks noGrp="1"/>
          </p:cNvSpPr>
          <p:nvPr>
            <p:ph idx="1"/>
          </p:nvPr>
        </p:nvSpPr>
        <p:spPr>
          <a:xfrm>
            <a:off x="838200" y="1794711"/>
            <a:ext cx="10515600" cy="4351338"/>
          </a:xfrm>
        </p:spPr>
        <p:txBody>
          <a:bodyPr/>
          <a:lstStyle/>
          <a:p>
            <a:r>
              <a:rPr lang="de-AT" dirty="0"/>
              <a:t>Beispiele:</a:t>
            </a:r>
          </a:p>
          <a:p>
            <a:pPr marL="0" indent="0">
              <a:buNone/>
            </a:pPr>
            <a:r>
              <a:rPr lang="de-AT" sz="1800" dirty="0"/>
              <a:t>Variante – gleich hohe Beteiligungsverhältnisse</a:t>
            </a:r>
            <a:r>
              <a:rPr lang="de-AT" dirty="0"/>
              <a:t> </a:t>
            </a:r>
          </a:p>
        </p:txBody>
      </p:sp>
      <p:sp>
        <p:nvSpPr>
          <p:cNvPr id="4" name="Foliennummernplatzhalter 3"/>
          <p:cNvSpPr>
            <a:spLocks noGrp="1"/>
          </p:cNvSpPr>
          <p:nvPr>
            <p:ph type="sldNum" sz="quarter" idx="12"/>
          </p:nvPr>
        </p:nvSpPr>
        <p:spPr/>
        <p:txBody>
          <a:bodyPr/>
          <a:lstStyle/>
          <a:p>
            <a:fld id="{66F3173A-FE88-48C2-963E-3B2A89C8FEBE}" type="slidenum">
              <a:rPr lang="de-AT" smtClean="0"/>
              <a:pPr/>
              <a:t>31</a:t>
            </a:fld>
            <a:endParaRPr lang="de-AT" dirty="0"/>
          </a:p>
        </p:txBody>
      </p:sp>
      <p:graphicFrame>
        <p:nvGraphicFramePr>
          <p:cNvPr id="7" name="Tabelle 6"/>
          <p:cNvGraphicFramePr>
            <a:graphicFrameLocks noGrp="1"/>
          </p:cNvGraphicFramePr>
          <p:nvPr>
            <p:extLst>
              <p:ext uri="{D42A27DB-BD31-4B8C-83A1-F6EECF244321}">
                <p14:modId xmlns:p14="http://schemas.microsoft.com/office/powerpoint/2010/main" val="2580852387"/>
              </p:ext>
            </p:extLst>
          </p:nvPr>
        </p:nvGraphicFramePr>
        <p:xfrm>
          <a:off x="6605515" y="2225841"/>
          <a:ext cx="3333939" cy="2088952"/>
        </p:xfrm>
        <a:graphic>
          <a:graphicData uri="http://schemas.openxmlformats.org/drawingml/2006/table">
            <a:tbl>
              <a:tblPr firstRow="1" firstCol="1" bandRow="1"/>
              <a:tblGrid>
                <a:gridCol w="1566917">
                  <a:extLst>
                    <a:ext uri="{9D8B030D-6E8A-4147-A177-3AD203B41FA5}">
                      <a16:colId xmlns:a16="http://schemas.microsoft.com/office/drawing/2014/main" val="20000"/>
                    </a:ext>
                  </a:extLst>
                </a:gridCol>
                <a:gridCol w="883511">
                  <a:extLst>
                    <a:ext uri="{9D8B030D-6E8A-4147-A177-3AD203B41FA5}">
                      <a16:colId xmlns:a16="http://schemas.microsoft.com/office/drawing/2014/main" val="20001"/>
                    </a:ext>
                  </a:extLst>
                </a:gridCol>
                <a:gridCol w="883511">
                  <a:extLst>
                    <a:ext uri="{9D8B030D-6E8A-4147-A177-3AD203B41FA5}">
                      <a16:colId xmlns:a16="http://schemas.microsoft.com/office/drawing/2014/main" val="20002"/>
                    </a:ext>
                  </a:extLst>
                </a:gridCol>
              </a:tblGrid>
              <a:tr h="520186">
                <a:tc>
                  <a:txBody>
                    <a:bodyPr/>
                    <a:lstStyle/>
                    <a:p>
                      <a:pPr>
                        <a:lnSpc>
                          <a:spcPct val="107000"/>
                        </a:lnSpc>
                        <a:spcAft>
                          <a:spcPts val="0"/>
                        </a:spcAft>
                      </a:pPr>
                      <a:r>
                        <a:rPr lang="de-AT"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AT" sz="1100" dirty="0">
                          <a:effectLst/>
                          <a:latin typeface="Calibri" panose="020F0502020204030204" pitchFamily="34" charset="0"/>
                          <a:ea typeface="Calibri" panose="020F0502020204030204" pitchFamily="34" charset="0"/>
                          <a:cs typeface="Times New Roman" panose="02020603050405020304" pitchFamily="18" charset="0"/>
                        </a:rPr>
                        <a:t>T1 AG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AT" sz="1100" dirty="0">
                          <a:effectLst/>
                          <a:latin typeface="Calibri" panose="020F0502020204030204" pitchFamily="34" charset="0"/>
                          <a:ea typeface="Calibri" panose="020F0502020204030204" pitchFamily="34" charset="0"/>
                          <a:cs typeface="Times New Roman" panose="02020603050405020304" pitchFamily="18" charset="0"/>
                        </a:rPr>
                        <a:t>T2 AG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28394">
                <a:tc>
                  <a:txBody>
                    <a:bodyPr/>
                    <a:lstStyle/>
                    <a:p>
                      <a:pPr>
                        <a:lnSpc>
                          <a:spcPct val="107000"/>
                        </a:lnSpc>
                        <a:spcAft>
                          <a:spcPts val="0"/>
                        </a:spcAft>
                      </a:pPr>
                      <a:r>
                        <a:rPr lang="de-AT" sz="1100">
                          <a:effectLst/>
                          <a:latin typeface="Calibri" panose="020F0502020204030204" pitchFamily="34" charset="0"/>
                          <a:ea typeface="Calibri" panose="020F0502020204030204" pitchFamily="34" charset="0"/>
                          <a:cs typeface="Times New Roman" panose="02020603050405020304" pitchFamily="18" charset="0"/>
                        </a:rPr>
                        <a:t>Wert Grdstk (EUR)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AT" sz="11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AT" sz="1100" dirty="0">
                          <a:effectLst/>
                          <a:latin typeface="Calibri" panose="020F0502020204030204" pitchFamily="34" charset="0"/>
                          <a:ea typeface="Calibri" panose="020F0502020204030204" pitchFamily="34" charset="0"/>
                          <a:cs typeface="Times New Roman" panose="02020603050405020304" pitchFamily="18" charset="0"/>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20186">
                <a:tc>
                  <a:txBody>
                    <a:bodyPr/>
                    <a:lstStyle/>
                    <a:p>
                      <a:pPr>
                        <a:lnSpc>
                          <a:spcPct val="107000"/>
                        </a:lnSpc>
                        <a:spcAft>
                          <a:spcPts val="0"/>
                        </a:spcAft>
                      </a:pPr>
                      <a:r>
                        <a:rPr lang="de-AT" sz="1100">
                          <a:effectLst/>
                          <a:latin typeface="Calibri" panose="020F0502020204030204" pitchFamily="34" charset="0"/>
                          <a:ea typeface="Calibri" panose="020F0502020204030204" pitchFamily="34" charset="0"/>
                          <a:cs typeface="Times New Roman" panose="02020603050405020304" pitchFamily="18" charset="0"/>
                        </a:rPr>
                        <a:t>Kaufpreis (EUR)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AT" sz="1100">
                          <a:effectLst/>
                          <a:latin typeface="Calibri" panose="020F0502020204030204" pitchFamily="34" charset="0"/>
                          <a:ea typeface="Calibri" panose="020F0502020204030204" pitchFamily="34" charset="0"/>
                          <a:cs typeface="Times New Roman" panose="02020603050405020304" pitchFamily="18" charset="0"/>
                        </a:rPr>
                        <a:t>+60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AT" sz="1100">
                          <a:effectLst/>
                          <a:latin typeface="Calibri" panose="020F0502020204030204" pitchFamily="34" charset="0"/>
                          <a:ea typeface="Calibri" panose="020F0502020204030204" pitchFamily="34" charset="0"/>
                          <a:cs typeface="Times New Roman" panose="02020603050405020304" pitchFamily="18" charset="0"/>
                        </a:rPr>
                        <a:t>-60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20186">
                <a:tc>
                  <a:txBody>
                    <a:bodyPr/>
                    <a:lstStyle/>
                    <a:p>
                      <a:pPr>
                        <a:lnSpc>
                          <a:spcPct val="107000"/>
                        </a:lnSpc>
                        <a:spcAft>
                          <a:spcPts val="0"/>
                        </a:spcAft>
                      </a:pPr>
                      <a:r>
                        <a:rPr lang="de-AT" sz="1100" b="1">
                          <a:effectLst/>
                          <a:latin typeface="Calibri" panose="020F0502020204030204" pitchFamily="34" charset="0"/>
                          <a:ea typeface="Calibri" panose="020F0502020204030204" pitchFamily="34" charset="0"/>
                          <a:cs typeface="Times New Roman" panose="02020603050405020304" pitchFamily="18" charset="0"/>
                        </a:rPr>
                        <a:t>Summe (EUR)</a:t>
                      </a:r>
                      <a:endParaRPr lang="de-A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AT" sz="1100" b="1" dirty="0">
                          <a:effectLst/>
                          <a:latin typeface="Calibri" panose="020F0502020204030204" pitchFamily="34" charset="0"/>
                          <a:ea typeface="Calibri" panose="020F0502020204030204" pitchFamily="34" charset="0"/>
                          <a:cs typeface="Times New Roman" panose="02020603050405020304" pitchFamily="18" charset="0"/>
                        </a:rPr>
                        <a:t>-40</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de-AT" sz="1100" b="1" dirty="0">
                          <a:effectLst/>
                          <a:latin typeface="Calibri" panose="020F0502020204030204" pitchFamily="34" charset="0"/>
                          <a:ea typeface="Calibri" panose="020F0502020204030204" pitchFamily="34" charset="0"/>
                          <a:cs typeface="Times New Roman" panose="02020603050405020304" pitchFamily="18" charset="0"/>
                        </a:rPr>
                        <a:t>+40</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2" name="Titel 1"/>
          <p:cNvSpPr txBox="1">
            <a:spLocks/>
          </p:cNvSpPr>
          <p:nvPr/>
        </p:nvSpPr>
        <p:spPr>
          <a:xfrm>
            <a:off x="6514919" y="4130675"/>
            <a:ext cx="3553508" cy="20153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a:lstStyle>
          <a:p>
            <a:pPr algn="just"/>
            <a:r>
              <a:rPr lang="de-AT" sz="1600" b="0" dirty="0">
                <a:latin typeface="+mn-lt"/>
              </a:rPr>
              <a:t>Hans erhält 20% der -40 der T1 AG und 20% der +40 der T2 AG, sohin ein Nullsummenspiel für Hans. </a:t>
            </a:r>
          </a:p>
        </p:txBody>
      </p:sp>
      <p:sp>
        <p:nvSpPr>
          <p:cNvPr id="24" name="Rechteck 23"/>
          <p:cNvSpPr/>
          <p:nvPr/>
        </p:nvSpPr>
        <p:spPr>
          <a:xfrm>
            <a:off x="810126" y="4659022"/>
            <a:ext cx="1407695" cy="1022684"/>
          </a:xfrm>
          <a:prstGeom prst="rect">
            <a:avLst/>
          </a:prstGeom>
          <a:solidFill>
            <a:srgbClr val="DF925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T1 AG</a:t>
            </a:r>
          </a:p>
        </p:txBody>
      </p:sp>
      <p:sp>
        <p:nvSpPr>
          <p:cNvPr id="25" name="Ellipse 24"/>
          <p:cNvSpPr/>
          <p:nvPr/>
        </p:nvSpPr>
        <p:spPr>
          <a:xfrm>
            <a:off x="2358737" y="3130581"/>
            <a:ext cx="937648" cy="806516"/>
          </a:xfrm>
          <a:prstGeom prst="ellipse">
            <a:avLst/>
          </a:prstGeom>
          <a:solidFill>
            <a:srgbClr val="DF925E"/>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Hans</a:t>
            </a:r>
          </a:p>
        </p:txBody>
      </p:sp>
      <p:sp>
        <p:nvSpPr>
          <p:cNvPr id="26" name="Rechteck 25"/>
          <p:cNvSpPr/>
          <p:nvPr/>
        </p:nvSpPr>
        <p:spPr>
          <a:xfrm>
            <a:off x="3558887" y="4664618"/>
            <a:ext cx="1407695" cy="1022684"/>
          </a:xfrm>
          <a:prstGeom prst="rect">
            <a:avLst/>
          </a:prstGeom>
          <a:solidFill>
            <a:srgbClr val="DF925E"/>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solidFill>
                  <a:schemeClr val="accent2">
                    <a:lumMod val="50000"/>
                  </a:schemeClr>
                </a:solidFill>
              </a:rPr>
              <a:t>T2 AG</a:t>
            </a:r>
          </a:p>
        </p:txBody>
      </p:sp>
      <p:cxnSp>
        <p:nvCxnSpPr>
          <p:cNvPr id="27" name="Gerade Verbindung mit Pfeil 26"/>
          <p:cNvCxnSpPr>
            <a:stCxn id="25" idx="5"/>
            <a:endCxn id="26" idx="0"/>
          </p:cNvCxnSpPr>
          <p:nvPr/>
        </p:nvCxnSpPr>
        <p:spPr>
          <a:xfrm>
            <a:off x="3159070" y="3818985"/>
            <a:ext cx="1103665" cy="845633"/>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Rechteck 27"/>
          <p:cNvSpPr/>
          <p:nvPr/>
        </p:nvSpPr>
        <p:spPr>
          <a:xfrm>
            <a:off x="3649802" y="3937096"/>
            <a:ext cx="647634" cy="10116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20%</a:t>
            </a:r>
          </a:p>
        </p:txBody>
      </p:sp>
      <p:sp>
        <p:nvSpPr>
          <p:cNvPr id="29" name="Rechteck 28"/>
          <p:cNvSpPr/>
          <p:nvPr/>
        </p:nvSpPr>
        <p:spPr>
          <a:xfrm>
            <a:off x="2241572" y="4531219"/>
            <a:ext cx="1153150" cy="25560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err="1"/>
              <a:t>Grdstk</a:t>
            </a:r>
            <a:r>
              <a:rPr lang="de-AT" sz="1200" dirty="0"/>
              <a:t> </a:t>
            </a:r>
          </a:p>
          <a:p>
            <a:pPr algn="ctr"/>
            <a:r>
              <a:rPr lang="de-AT" sz="1200" dirty="0"/>
              <a:t>(EUR 100)</a:t>
            </a:r>
          </a:p>
        </p:txBody>
      </p:sp>
      <p:sp>
        <p:nvSpPr>
          <p:cNvPr id="30" name="Rechteck 29"/>
          <p:cNvSpPr/>
          <p:nvPr/>
        </p:nvSpPr>
        <p:spPr>
          <a:xfrm>
            <a:off x="1113018" y="3942962"/>
            <a:ext cx="1408222" cy="12653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20%</a:t>
            </a:r>
          </a:p>
        </p:txBody>
      </p:sp>
      <p:cxnSp>
        <p:nvCxnSpPr>
          <p:cNvPr id="31" name="Gerade Verbindung mit Pfeil 30"/>
          <p:cNvCxnSpPr>
            <a:stCxn id="25" idx="3"/>
            <a:endCxn id="24" idx="0"/>
          </p:cNvCxnSpPr>
          <p:nvPr/>
        </p:nvCxnSpPr>
        <p:spPr>
          <a:xfrm flipH="1">
            <a:off x="1513974" y="3818985"/>
            <a:ext cx="982078" cy="840037"/>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p:cNvCxnSpPr/>
          <p:nvPr/>
        </p:nvCxnSpPr>
        <p:spPr>
          <a:xfrm flipV="1">
            <a:off x="2236838" y="4855568"/>
            <a:ext cx="1322049" cy="19352"/>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p:cNvCxnSpPr/>
          <p:nvPr/>
        </p:nvCxnSpPr>
        <p:spPr>
          <a:xfrm flipH="1" flipV="1">
            <a:off x="2213810" y="5571898"/>
            <a:ext cx="1341066" cy="5596"/>
          </a:xfrm>
          <a:prstGeom prst="straightConnector1">
            <a:avLst/>
          </a:prstGeom>
          <a:ln>
            <a:solidFill>
              <a:schemeClr val="accent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Rechteck 33"/>
          <p:cNvSpPr/>
          <p:nvPr/>
        </p:nvSpPr>
        <p:spPr>
          <a:xfrm>
            <a:off x="2341051" y="5671717"/>
            <a:ext cx="1153150" cy="255606"/>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AT" sz="1200" dirty="0"/>
              <a:t>Kp</a:t>
            </a:r>
          </a:p>
          <a:p>
            <a:pPr algn="ctr"/>
            <a:r>
              <a:rPr lang="de-AT" sz="1200" dirty="0"/>
              <a:t>(EUR 60)</a:t>
            </a:r>
          </a:p>
        </p:txBody>
      </p:sp>
    </p:spTree>
    <p:extLst>
      <p:ext uri="{BB962C8B-B14F-4D97-AF65-F5344CB8AC3E}">
        <p14:creationId xmlns:p14="http://schemas.microsoft.com/office/powerpoint/2010/main" val="55553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 </a:t>
            </a:r>
            <a:br>
              <a:rPr lang="de-AT" dirty="0"/>
            </a:br>
            <a:r>
              <a:rPr lang="de-AT" dirty="0"/>
              <a:t>3. Rechtsgeschäfte mit Aktionären (10/10)</a:t>
            </a:r>
          </a:p>
        </p:txBody>
      </p:sp>
      <p:sp>
        <p:nvSpPr>
          <p:cNvPr id="3" name="Inhaltsplatzhalter 2"/>
          <p:cNvSpPr>
            <a:spLocks noGrp="1"/>
          </p:cNvSpPr>
          <p:nvPr>
            <p:ph idx="1"/>
          </p:nvPr>
        </p:nvSpPr>
        <p:spPr/>
        <p:txBody>
          <a:bodyPr>
            <a:normAutofit/>
          </a:bodyPr>
          <a:lstStyle/>
          <a:p>
            <a:r>
              <a:rPr lang="de-AT" dirty="0"/>
              <a:t>Einlagenrückgewähr?</a:t>
            </a:r>
          </a:p>
          <a:p>
            <a:pPr lvl="1"/>
            <a:r>
              <a:rPr lang="de-AT" dirty="0"/>
              <a:t>Kein Vorteil des Aktionärs;</a:t>
            </a:r>
          </a:p>
          <a:p>
            <a:pPr lvl="1"/>
            <a:r>
              <a:rPr lang="de-AT" dirty="0"/>
              <a:t>Ausnahme: Insolvenz der übervorteilten Gesellschaft (Vorteil, weil der Aktionär Vermögen vor dem Gläubigern von Gläubigern schützen kann).</a:t>
            </a:r>
          </a:p>
          <a:p>
            <a:pPr marL="228600" lvl="1">
              <a:spcBef>
                <a:spcPts val="1000"/>
              </a:spcBef>
              <a:buFont typeface="Arial" panose="020B0604020202020204" pitchFamily="34" charset="0"/>
              <a:buChar char="•"/>
            </a:pPr>
            <a:r>
              <a:rPr lang="de-AT" sz="2600" dirty="0"/>
              <a:t>Schutz durch ARRL?</a:t>
            </a:r>
          </a:p>
          <a:p>
            <a:pPr lvl="1"/>
            <a:r>
              <a:rPr lang="de-AT" dirty="0"/>
              <a:t>Abhängig vom Einfluss, den die Beteiligungshöhe von Hans vermittelt, sind die Gesellschaften als „assoziierte Unternehmen“ oder Konzernunternehmen zu qualifizieren und damit „</a:t>
            </a:r>
            <a:r>
              <a:rPr lang="de-AT" dirty="0" err="1"/>
              <a:t>related</a:t>
            </a:r>
            <a:r>
              <a:rPr lang="de-AT" dirty="0"/>
              <a:t> </a:t>
            </a:r>
            <a:r>
              <a:rPr lang="de-AT" dirty="0" err="1"/>
              <a:t>parties</a:t>
            </a:r>
            <a:r>
              <a:rPr lang="de-AT" dirty="0"/>
              <a:t>“. </a:t>
            </a:r>
          </a:p>
        </p:txBody>
      </p:sp>
      <p:sp>
        <p:nvSpPr>
          <p:cNvPr id="4" name="Foliennummernplatzhalter 3"/>
          <p:cNvSpPr>
            <a:spLocks noGrp="1"/>
          </p:cNvSpPr>
          <p:nvPr>
            <p:ph type="sldNum" sz="quarter" idx="12"/>
          </p:nvPr>
        </p:nvSpPr>
        <p:spPr/>
        <p:txBody>
          <a:bodyPr/>
          <a:lstStyle/>
          <a:p>
            <a:fld id="{66F3173A-FE88-48C2-963E-3B2A89C8FEBE}" type="slidenum">
              <a:rPr lang="de-AT" smtClean="0"/>
              <a:pPr/>
              <a:t>32</a:t>
            </a:fld>
            <a:endParaRPr lang="de-AT" dirty="0"/>
          </a:p>
        </p:txBody>
      </p:sp>
    </p:spTree>
    <p:extLst>
      <p:ext uri="{BB962C8B-B14F-4D97-AF65-F5344CB8AC3E}">
        <p14:creationId xmlns:p14="http://schemas.microsoft.com/office/powerpoint/2010/main" val="15045008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II. </a:t>
            </a:r>
            <a:r>
              <a:rPr lang="de-AT" dirty="0" err="1"/>
              <a:t>Related</a:t>
            </a:r>
            <a:r>
              <a:rPr lang="de-AT" dirty="0"/>
              <a:t> Party Transactions /</a:t>
            </a:r>
            <a:br>
              <a:rPr lang="de-AT" dirty="0"/>
            </a:br>
            <a:r>
              <a:rPr lang="de-AT" dirty="0"/>
              <a:t>4. Fazit (1/1)</a:t>
            </a:r>
          </a:p>
        </p:txBody>
      </p:sp>
      <p:sp>
        <p:nvSpPr>
          <p:cNvPr id="3" name="Inhaltsplatzhalter 2"/>
          <p:cNvSpPr>
            <a:spLocks noGrp="1"/>
          </p:cNvSpPr>
          <p:nvPr>
            <p:ph idx="1"/>
          </p:nvPr>
        </p:nvSpPr>
        <p:spPr/>
        <p:txBody>
          <a:bodyPr>
            <a:normAutofit fontScale="85000" lnSpcReduction="20000"/>
          </a:bodyPr>
          <a:lstStyle/>
          <a:p>
            <a:pPr algn="just"/>
            <a:r>
              <a:rPr lang="de-AT" dirty="0"/>
              <a:t>Das RPT-Regime der ARRL füllt zwar gewisse Lücken aus; bei sorgfältiger Vorgangsweise </a:t>
            </a:r>
            <a:r>
              <a:rPr lang="de-AT" dirty="0" err="1"/>
              <a:t>insb</a:t>
            </a:r>
            <a:r>
              <a:rPr lang="de-AT" dirty="0"/>
              <a:t> des AR und Beachtung der geltenden Gesetze besteht aber schon jetzt ein ziemlich dichtes Netz an Vorkehrungen, um Geschäfte in Interessenkonfliktlagen entweder zu verhindern oder eine genauen Inhaltskontrolle zu unterziehen. </a:t>
            </a:r>
          </a:p>
          <a:p>
            <a:pPr algn="just"/>
            <a:r>
              <a:rPr lang="de-AT" dirty="0"/>
              <a:t>Spannend wird werden, wie der Gesetzgeber die Ausnahmen für bestimmte Geschäfte in der ARRL (</a:t>
            </a:r>
            <a:r>
              <a:rPr lang="de-AT" dirty="0" err="1"/>
              <a:t>vgl</a:t>
            </a:r>
            <a:r>
              <a:rPr lang="de-AT" dirty="0"/>
              <a:t> Art 9c </a:t>
            </a:r>
            <a:r>
              <a:rPr lang="de-AT" dirty="0" err="1"/>
              <a:t>Abs</a:t>
            </a:r>
            <a:r>
              <a:rPr lang="de-AT" dirty="0"/>
              <a:t> 5 und 6) umsetzt (in Ö vermutlich maximal ausnutzend) und wie sie die Praxis interpretieren wird: Was sind „</a:t>
            </a:r>
            <a:r>
              <a:rPr lang="de-AT" i="1" dirty="0"/>
              <a:t>Geschäfte im ordentlichen Geschäftsgang und zu marktüblichen Bedingungen</a:t>
            </a:r>
            <a:r>
              <a:rPr lang="de-AT" dirty="0"/>
              <a:t>“? Welches nationale Schutzregime rechtfertigt Ausnahmen? Sind Strukturmaßnahmen wie Kapitalerhöhungen – wie im deutschen Entwurf – auszunehmen oder fallen sie schon gar nicht unter den Begriff des „</a:t>
            </a:r>
            <a:r>
              <a:rPr lang="de-AT" i="1" dirty="0"/>
              <a:t>Geschäftes</a:t>
            </a:r>
            <a:r>
              <a:rPr lang="de-AT" dirty="0"/>
              <a:t>“ in Art 9c Abs 1 (so </a:t>
            </a:r>
            <a:r>
              <a:rPr lang="de-AT" i="1" dirty="0"/>
              <a:t>Koppensteiner</a:t>
            </a:r>
            <a:r>
              <a:rPr lang="de-AT" dirty="0"/>
              <a:t>)? Ist die Ausnahme bei 100%igen Beteiligungen gerechtfertigt? </a:t>
            </a:r>
          </a:p>
          <a:p>
            <a:pPr algn="just"/>
            <a:r>
              <a:rPr lang="de-AT" dirty="0"/>
              <a:t>Dort wo die ARRL einem anerkennenswerten Bedürfnis genügt, muss auch die Frage gestattet sein, ob die Regeln nur auf </a:t>
            </a:r>
            <a:r>
              <a:rPr lang="de-AT" dirty="0" err="1"/>
              <a:t>börsenotierte</a:t>
            </a:r>
            <a:r>
              <a:rPr lang="de-AT" dirty="0"/>
              <a:t> Gesellschaften begrenzt werden sollen. Denn der Schutz </a:t>
            </a:r>
            <a:r>
              <a:rPr lang="de-AT" dirty="0" err="1"/>
              <a:t>insb</a:t>
            </a:r>
            <a:r>
              <a:rPr lang="de-AT" dirty="0"/>
              <a:t> von Minderheitsaktionären vor der Gesellschaft nachteiligen Vermögensverschiebungen zugunsten von RP ist kein Problem des Börse-Listings. </a:t>
            </a:r>
          </a:p>
        </p:txBody>
      </p:sp>
      <p:sp>
        <p:nvSpPr>
          <p:cNvPr id="4" name="Foliennummernplatzhalter 3"/>
          <p:cNvSpPr>
            <a:spLocks noGrp="1"/>
          </p:cNvSpPr>
          <p:nvPr>
            <p:ph type="sldNum" sz="quarter" idx="12"/>
          </p:nvPr>
        </p:nvSpPr>
        <p:spPr/>
        <p:txBody>
          <a:bodyPr/>
          <a:lstStyle/>
          <a:p>
            <a:fld id="{66F3173A-FE88-48C2-963E-3B2A89C8FEBE}" type="slidenum">
              <a:rPr lang="de-AT" smtClean="0"/>
              <a:pPr/>
              <a:t>33</a:t>
            </a:fld>
            <a:endParaRPr lang="de-AT" dirty="0"/>
          </a:p>
        </p:txBody>
      </p:sp>
    </p:spTree>
    <p:extLst>
      <p:ext uri="{BB962C8B-B14F-4D97-AF65-F5344CB8AC3E}">
        <p14:creationId xmlns:p14="http://schemas.microsoft.com/office/powerpoint/2010/main" val="2590231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AT" dirty="0"/>
              <a:t>Vielen Dank für Ihre Aufmerksamkeit</a:t>
            </a:r>
          </a:p>
        </p:txBody>
      </p:sp>
      <p:sp>
        <p:nvSpPr>
          <p:cNvPr id="3" name="Untertitel 2"/>
          <p:cNvSpPr>
            <a:spLocks noGrp="1"/>
          </p:cNvSpPr>
          <p:nvPr>
            <p:ph type="subTitle" idx="1"/>
          </p:nvPr>
        </p:nvSpPr>
        <p:spPr/>
        <p:txBody>
          <a:bodyPr/>
          <a:lstStyle/>
          <a:p>
            <a:endParaRPr lang="de-AT" dirty="0"/>
          </a:p>
        </p:txBody>
      </p:sp>
    </p:spTree>
    <p:extLst>
      <p:ext uri="{BB962C8B-B14F-4D97-AF65-F5344CB8AC3E}">
        <p14:creationId xmlns:p14="http://schemas.microsoft.com/office/powerpoint/2010/main" val="956033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 Say on </a:t>
            </a:r>
            <a:r>
              <a:rPr lang="de-AT" dirty="0" err="1"/>
              <a:t>pay</a:t>
            </a:r>
            <a:r>
              <a:rPr lang="de-AT" dirty="0"/>
              <a:t> – </a:t>
            </a:r>
            <a:br>
              <a:rPr lang="de-AT" dirty="0"/>
            </a:br>
            <a:r>
              <a:rPr lang="de-AT" dirty="0"/>
              <a:t>1. Inhaltliche Vorgaben an die Organvergütung de lege </a:t>
            </a:r>
            <a:r>
              <a:rPr lang="de-AT" dirty="0" err="1"/>
              <a:t>lata</a:t>
            </a:r>
            <a:r>
              <a:rPr lang="de-AT" dirty="0"/>
              <a:t> (2/2)</a:t>
            </a:r>
          </a:p>
        </p:txBody>
      </p:sp>
      <p:sp>
        <p:nvSpPr>
          <p:cNvPr id="3" name="Inhaltsplatzhalter 2"/>
          <p:cNvSpPr>
            <a:spLocks noGrp="1"/>
          </p:cNvSpPr>
          <p:nvPr>
            <p:ph idx="1"/>
          </p:nvPr>
        </p:nvSpPr>
        <p:spPr/>
        <p:txBody>
          <a:bodyPr>
            <a:normAutofit fontScale="92500" lnSpcReduction="20000"/>
          </a:bodyPr>
          <a:lstStyle/>
          <a:p>
            <a:pPr marL="0" indent="0">
              <a:buNone/>
            </a:pPr>
            <a:r>
              <a:rPr lang="de-AT" sz="3400" b="1" dirty="0"/>
              <a:t>Aufsichtsratsmitglieder</a:t>
            </a:r>
          </a:p>
          <a:p>
            <a:r>
              <a:rPr lang="de-AT" dirty="0"/>
              <a:t>§ 98 </a:t>
            </a:r>
            <a:r>
              <a:rPr lang="de-AT" dirty="0" err="1"/>
              <a:t>Abs</a:t>
            </a:r>
            <a:r>
              <a:rPr lang="de-AT" dirty="0"/>
              <a:t> 1 AktG:</a:t>
            </a:r>
          </a:p>
          <a:p>
            <a:pPr marL="0" indent="0" algn="just">
              <a:buNone/>
            </a:pPr>
            <a:r>
              <a:rPr lang="de-AT" dirty="0"/>
              <a:t>„</a:t>
            </a:r>
            <a:r>
              <a:rPr lang="de-AT" i="1" dirty="0"/>
              <a:t>Den Aufsichtsratsmitgliedern kann für ihre Tätigkeit eine mit ihren Aufgaben und mit der Lage der Gesellschaft in Einklang stehende Vergütung gewährt werden. Ist die Vergütung in der Satzung festgesetzt, so kann eine Satzungsänderung, durch die die Vergütung herabgesetzt wird, von der Hauptversammlung mit einfacher Stimmenmehrheit beschlossen werden</a:t>
            </a:r>
            <a:r>
              <a:rPr lang="de-AT" dirty="0"/>
              <a:t>.“</a:t>
            </a:r>
          </a:p>
          <a:p>
            <a:r>
              <a:rPr lang="de-AT" dirty="0"/>
              <a:t>C-Regel 51 ÖCGK:</a:t>
            </a:r>
          </a:p>
          <a:p>
            <a:pPr marL="0" indent="0" algn="just">
              <a:buNone/>
            </a:pPr>
            <a:r>
              <a:rPr lang="de-AT" dirty="0"/>
              <a:t>„</a:t>
            </a:r>
            <a:r>
              <a:rPr lang="de-AT" i="1" dirty="0"/>
              <a:t>Die im Berichtszeitraum gewährten Vergütungen für Aufsichtsratsmitglieder werden im Corporate </a:t>
            </a:r>
            <a:r>
              <a:rPr lang="de-AT" i="1" dirty="0" err="1"/>
              <a:t>Governance</a:t>
            </a:r>
            <a:r>
              <a:rPr lang="de-AT" i="1" dirty="0"/>
              <a:t> Bericht für jedes Aufsichtsratsmitglied einzeln veröffentlicht. Es werden grundsätzlich keine Stock Option Pläne für Aufsichtsratsmitglieder vorgesehen. Werden ausnahmsweise Stock Option Pläne gewährt, sind diese in allen Einzelheiten von der Hauptversammlung zu beschließen</a:t>
            </a:r>
            <a:r>
              <a:rPr lang="de-AT" dirty="0"/>
              <a:t>.“</a:t>
            </a:r>
          </a:p>
        </p:txBody>
      </p:sp>
      <p:sp>
        <p:nvSpPr>
          <p:cNvPr id="4" name="Foliennummernplatzhalter 3"/>
          <p:cNvSpPr>
            <a:spLocks noGrp="1"/>
          </p:cNvSpPr>
          <p:nvPr>
            <p:ph type="sldNum" sz="quarter" idx="12"/>
          </p:nvPr>
        </p:nvSpPr>
        <p:spPr/>
        <p:txBody>
          <a:bodyPr/>
          <a:lstStyle/>
          <a:p>
            <a:fld id="{66F3173A-FE88-48C2-963E-3B2A89C8FEBE}" type="slidenum">
              <a:rPr lang="de-AT" smtClean="0"/>
              <a:pPr/>
              <a:t>4</a:t>
            </a:fld>
            <a:endParaRPr lang="de-AT" dirty="0"/>
          </a:p>
        </p:txBody>
      </p:sp>
    </p:spTree>
    <p:extLst>
      <p:ext uri="{BB962C8B-B14F-4D97-AF65-F5344CB8AC3E}">
        <p14:creationId xmlns:p14="http://schemas.microsoft.com/office/powerpoint/2010/main" val="2592102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 Say on </a:t>
            </a:r>
            <a:r>
              <a:rPr lang="de-AT" dirty="0" err="1"/>
              <a:t>pay</a:t>
            </a:r>
            <a:r>
              <a:rPr lang="de-AT" dirty="0"/>
              <a:t> – </a:t>
            </a:r>
            <a:br>
              <a:rPr lang="de-AT" dirty="0"/>
            </a:br>
            <a:r>
              <a:rPr lang="de-AT" dirty="0"/>
              <a:t>2. Vergleich mit inhaltlichen Vorgaben der ARRL (1/1)</a:t>
            </a:r>
          </a:p>
        </p:txBody>
      </p:sp>
      <p:sp>
        <p:nvSpPr>
          <p:cNvPr id="3" name="Inhaltsplatzhalter 2"/>
          <p:cNvSpPr>
            <a:spLocks noGrp="1"/>
          </p:cNvSpPr>
          <p:nvPr>
            <p:ph idx="1"/>
          </p:nvPr>
        </p:nvSpPr>
        <p:spPr/>
        <p:txBody>
          <a:bodyPr>
            <a:normAutofit fontScale="92500" lnSpcReduction="10000"/>
          </a:bodyPr>
          <a:lstStyle/>
          <a:p>
            <a:r>
              <a:rPr lang="de-AT" b="1" dirty="0"/>
              <a:t>Nationale gesetzliche Vorgaben an die Vorstandsvergütung korrespondieren im Wesentlichen mit den Vorgaben der ARRL für die Vergütungspolitik.</a:t>
            </a:r>
          </a:p>
          <a:p>
            <a:pPr algn="just"/>
            <a:r>
              <a:rPr lang="de-AT" dirty="0"/>
              <a:t>Art 9a </a:t>
            </a:r>
            <a:r>
              <a:rPr lang="de-AT" dirty="0" err="1"/>
              <a:t>Abs</a:t>
            </a:r>
            <a:r>
              <a:rPr lang="de-AT" dirty="0"/>
              <a:t> 6 ARRL: „</a:t>
            </a:r>
            <a:r>
              <a:rPr lang="de-AT" i="1" dirty="0"/>
              <a:t>Die Vergütungspolitik fördert die Geschäftsstrategie, die langfristigen Interessen und die langfristige Tragfähigkeit der Gesellschaft und erläutert, wie sie das tut. (…) Wenn die Gesellschaft variable Vergütungsbestandteile gewährt, werden in der Vergütungspolitik klare, umfassende und differenzierte Kriterien für die Gewährung der variablen Vergütungsbestandteile festgelegt. In der Politik werden die finanziellen und die nicht finanziellen Leistungskriterien, einschließlich gegebenenfalls der Kriterien im Zusammenhang mit der sozialen Verantwortung der Gesellschaften, angegeben, und es wird erläutert, inwiefern sie die Ziele nach Unterabsatz 1 fördern und mit welchen Methoden festgestellt werden soll, inwieweit die Leistungskriterien erfüllt wurden. Sie enthält Informationen zu etwaigen </a:t>
            </a:r>
            <a:r>
              <a:rPr lang="de-AT" i="1" dirty="0" err="1"/>
              <a:t>Aufschubzeiten</a:t>
            </a:r>
            <a:r>
              <a:rPr lang="de-AT" i="1" dirty="0"/>
              <a:t> und zur Möglichkeit der Gesellschaft, variable Vergütungsbestandteile zurückzufordern.“</a:t>
            </a:r>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5</a:t>
            </a:fld>
            <a:endParaRPr lang="de-AT" dirty="0"/>
          </a:p>
        </p:txBody>
      </p:sp>
    </p:spTree>
    <p:extLst>
      <p:ext uri="{BB962C8B-B14F-4D97-AF65-F5344CB8AC3E}">
        <p14:creationId xmlns:p14="http://schemas.microsoft.com/office/powerpoint/2010/main" val="1251698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 Say on </a:t>
            </a:r>
            <a:r>
              <a:rPr lang="de-AT" dirty="0" err="1"/>
              <a:t>pay</a:t>
            </a:r>
            <a:r>
              <a:rPr lang="de-AT" dirty="0"/>
              <a:t> – </a:t>
            </a:r>
            <a:br>
              <a:rPr lang="de-AT" dirty="0"/>
            </a:br>
            <a:r>
              <a:rPr lang="de-AT" dirty="0"/>
              <a:t>3. Nationale Vorgaben </a:t>
            </a:r>
            <a:r>
              <a:rPr lang="de-AT" dirty="0" err="1"/>
              <a:t>iZm</a:t>
            </a:r>
            <a:r>
              <a:rPr lang="de-AT" dirty="0"/>
              <a:t> Offenlegung von Organvergütung (1/1)</a:t>
            </a:r>
          </a:p>
        </p:txBody>
      </p:sp>
      <p:sp>
        <p:nvSpPr>
          <p:cNvPr id="3" name="Inhaltsplatzhalter 2"/>
          <p:cNvSpPr>
            <a:spLocks noGrp="1"/>
          </p:cNvSpPr>
          <p:nvPr>
            <p:ph idx="1"/>
          </p:nvPr>
        </p:nvSpPr>
        <p:spPr/>
        <p:txBody>
          <a:bodyPr>
            <a:normAutofit fontScale="77500" lnSpcReduction="20000"/>
          </a:bodyPr>
          <a:lstStyle/>
          <a:p>
            <a:r>
              <a:rPr lang="de-AT" dirty="0"/>
              <a:t>§ 239 </a:t>
            </a:r>
            <a:r>
              <a:rPr lang="de-AT" dirty="0" err="1"/>
              <a:t>Abs</a:t>
            </a:r>
            <a:r>
              <a:rPr lang="de-AT" dirty="0"/>
              <a:t> 1 UGB (Pflichtangaben über Organe und AN von mittelgroßen/großen Gesellschaften): </a:t>
            </a:r>
          </a:p>
          <a:p>
            <a:pPr lvl="1" algn="just"/>
            <a:r>
              <a:rPr lang="de-AT" dirty="0"/>
              <a:t>Z 4:„</a:t>
            </a:r>
            <a:r>
              <a:rPr lang="de-AT" i="1" dirty="0"/>
              <a:t>Die Bezüge der Mitglieder des Vorstands, des Aufsichtsrats oder ähnlicher Einrichtungen 	</a:t>
            </a:r>
            <a:r>
              <a:rPr lang="de-AT" b="1" i="1" dirty="0"/>
              <a:t>gesondert für jede Personengruppe</a:t>
            </a:r>
            <a:r>
              <a:rPr lang="de-AT" i="1" dirty="0"/>
              <a:t>, und zwar:</a:t>
            </a:r>
            <a:endParaRPr lang="de-AT" dirty="0"/>
          </a:p>
          <a:p>
            <a:pPr marL="0" indent="0" algn="just">
              <a:buNone/>
            </a:pPr>
            <a:r>
              <a:rPr lang="de-AT" i="1" dirty="0"/>
              <a:t>	</a:t>
            </a:r>
            <a:r>
              <a:rPr lang="de-AT" sz="2400" i="1" dirty="0"/>
              <a:t>a) die für die Tätigkeit im Geschäftsjahr gewährten Gesamtbezüge (Gehälter, 	Gewinnbeteiligungen, Aufwandsentschädigungen, Versicherungsentgelte, 	Provisionen und 	Nebenleistungen jeder Art). In die Gesamtbezüge sind auch Bezüge einzurechnen, die nicht 	ausgezahlt, (…) werden. Erhalten Mitglieder des Vorstands von verbundenen Unternehmen für 	ihre Tätigkeit für das Unternehmen oder für ihre Tätigkeit als gesetzliche Vertreter oder 	Angestellte des verbundenen Unternehmens Bezüge, so sind diese Bezüge gesondert anzugeben; 	(…)</a:t>
            </a:r>
          </a:p>
          <a:p>
            <a:pPr lvl="1" algn="just"/>
            <a:r>
              <a:rPr lang="de-AT" dirty="0"/>
              <a:t>Z 5: Angaben über Aktienoptionen.</a:t>
            </a:r>
          </a:p>
          <a:p>
            <a:pPr algn="just"/>
            <a:r>
              <a:rPr lang="de-AT" dirty="0"/>
              <a:t>C-Regel 27 und 51 ÖCGK: </a:t>
            </a:r>
            <a:r>
              <a:rPr lang="de-AT" dirty="0" err="1"/>
              <a:t>Börsenotierte</a:t>
            </a:r>
            <a:r>
              <a:rPr lang="de-AT" dirty="0"/>
              <a:t> Gesellschaften müssen im Corporate </a:t>
            </a:r>
            <a:r>
              <a:rPr lang="de-AT" dirty="0" err="1"/>
              <a:t>Governance</a:t>
            </a:r>
            <a:r>
              <a:rPr lang="de-AT" dirty="0"/>
              <a:t>-Bericht angeben, ob sie dem Standard entsprechen oder (begründet) abweichen.</a:t>
            </a:r>
          </a:p>
          <a:p>
            <a:pPr algn="just"/>
            <a:r>
              <a:rPr lang="de-AT" dirty="0"/>
              <a:t>§ 243c </a:t>
            </a:r>
            <a:r>
              <a:rPr lang="de-AT" dirty="0" err="1"/>
              <a:t>Abs</a:t>
            </a:r>
            <a:r>
              <a:rPr lang="de-AT" dirty="0"/>
              <a:t> 1 Z 3 UGB: Angabe der Gesamtbezüge einzelner Vorstandsmitglieder und der </a:t>
            </a:r>
            <a:r>
              <a:rPr lang="de-AT" u="sng" dirty="0"/>
              <a:t>Grundzüge der Vergütungspolitik</a:t>
            </a:r>
            <a:r>
              <a:rPr lang="de-AT" dirty="0"/>
              <a:t> im Corporate </a:t>
            </a:r>
            <a:r>
              <a:rPr lang="de-AT" dirty="0" err="1"/>
              <a:t>Governance</a:t>
            </a:r>
            <a:r>
              <a:rPr lang="de-AT" dirty="0"/>
              <a:t>-Bericht.</a:t>
            </a:r>
          </a:p>
        </p:txBody>
      </p:sp>
      <p:sp>
        <p:nvSpPr>
          <p:cNvPr id="4" name="Foliennummernplatzhalter 3"/>
          <p:cNvSpPr>
            <a:spLocks noGrp="1"/>
          </p:cNvSpPr>
          <p:nvPr>
            <p:ph type="sldNum" sz="quarter" idx="12"/>
          </p:nvPr>
        </p:nvSpPr>
        <p:spPr/>
        <p:txBody>
          <a:bodyPr/>
          <a:lstStyle/>
          <a:p>
            <a:fld id="{66F3173A-FE88-48C2-963E-3B2A89C8FEBE}" type="slidenum">
              <a:rPr lang="de-AT" smtClean="0"/>
              <a:pPr/>
              <a:t>6</a:t>
            </a:fld>
            <a:endParaRPr lang="de-AT" dirty="0"/>
          </a:p>
        </p:txBody>
      </p:sp>
    </p:spTree>
    <p:extLst>
      <p:ext uri="{BB962C8B-B14F-4D97-AF65-F5344CB8AC3E}">
        <p14:creationId xmlns:p14="http://schemas.microsoft.com/office/powerpoint/2010/main" val="268803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 Say on </a:t>
            </a:r>
            <a:r>
              <a:rPr lang="de-AT" dirty="0" err="1"/>
              <a:t>pay</a:t>
            </a:r>
            <a:r>
              <a:rPr lang="de-AT" dirty="0"/>
              <a:t> – </a:t>
            </a:r>
            <a:br>
              <a:rPr lang="de-AT" dirty="0"/>
            </a:br>
            <a:r>
              <a:rPr lang="de-AT" dirty="0"/>
              <a:t>4. Offenlegungs- und Zustimmungsregime nach der ARRL (1/3)</a:t>
            </a:r>
          </a:p>
        </p:txBody>
      </p:sp>
      <p:sp>
        <p:nvSpPr>
          <p:cNvPr id="3" name="Inhaltsplatzhalter 2"/>
          <p:cNvSpPr>
            <a:spLocks noGrp="1"/>
          </p:cNvSpPr>
          <p:nvPr>
            <p:ph idx="1"/>
          </p:nvPr>
        </p:nvSpPr>
        <p:spPr/>
        <p:txBody>
          <a:bodyPr>
            <a:normAutofit fontScale="92500" lnSpcReduction="10000"/>
          </a:bodyPr>
          <a:lstStyle/>
          <a:p>
            <a:r>
              <a:rPr lang="de-AT" b="1" dirty="0"/>
              <a:t>Vergütungspolitik:</a:t>
            </a:r>
          </a:p>
          <a:p>
            <a:pPr lvl="1" algn="just"/>
            <a:r>
              <a:rPr lang="de-AT" dirty="0"/>
              <a:t>Bisher waren nur die Grundzüge der Vergütungspolitik offenzulegen. Nach Maßgabe der ARRL ist ein höherer Detaillierungsgrad zu erwarten. Je detaillierter die Informationen sind, desto eher kann die Gesellschaft einen Wettbewerbsnachteil durch Preisgabe relevanter Informationen (</a:t>
            </a:r>
            <a:r>
              <a:rPr lang="de-AT" dirty="0" err="1"/>
              <a:t>insb</a:t>
            </a:r>
            <a:r>
              <a:rPr lang="de-AT" dirty="0"/>
              <a:t> Ziele) haben. Es ist sehr fraglich, ob die Aktionäre aus einer hohen Detailtiefe derart profitieren, wie die Gesellschaft gefährdet wird.</a:t>
            </a:r>
          </a:p>
          <a:p>
            <a:pPr lvl="1" algn="just"/>
            <a:r>
              <a:rPr lang="de-AT" dirty="0"/>
              <a:t>Abstimmung über die Vergütungspolitik für den Aufsichtsrat:</a:t>
            </a:r>
          </a:p>
          <a:p>
            <a:pPr marL="457200" lvl="1" indent="0" algn="just">
              <a:buNone/>
            </a:pPr>
            <a:r>
              <a:rPr lang="de-AT" dirty="0"/>
              <a:t>Zuständigkeit des AR zur Erstellung der Vergütungspolitik für den AR zwar alternativlos (HV kann nicht verpflichtet werden), aber systemwidrig </a:t>
            </a:r>
            <a:r>
              <a:rPr lang="de-AT" dirty="0" err="1"/>
              <a:t>bzw</a:t>
            </a:r>
            <a:r>
              <a:rPr lang="de-AT" dirty="0"/>
              <a:t> sinnlos. Schon bisher hat </a:t>
            </a:r>
            <a:r>
              <a:rPr lang="de-AT" dirty="0" err="1"/>
              <a:t>grds</a:t>
            </a:r>
            <a:r>
              <a:rPr lang="de-AT" dirty="0"/>
              <a:t> die Hauptversammlung über die Vergütung der Aufsichtsratsmitglieder abgestimmt, </a:t>
            </a:r>
            <a:r>
              <a:rPr lang="de-AT" dirty="0" err="1"/>
              <a:t>vgl</a:t>
            </a:r>
            <a:r>
              <a:rPr lang="de-AT" dirty="0"/>
              <a:t> § 98 AktG. Diese kann daher im Nachhinein (in der ordentlichen HV) auch von einer durch sie gebilligten Vergütungspolitik (in beide Richtungen) abweichen. </a:t>
            </a:r>
          </a:p>
          <a:p>
            <a:pPr lvl="1"/>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7</a:t>
            </a:fld>
            <a:endParaRPr lang="de-AT" dirty="0"/>
          </a:p>
        </p:txBody>
      </p:sp>
    </p:spTree>
    <p:extLst>
      <p:ext uri="{BB962C8B-B14F-4D97-AF65-F5344CB8AC3E}">
        <p14:creationId xmlns:p14="http://schemas.microsoft.com/office/powerpoint/2010/main" val="4049371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 Say on </a:t>
            </a:r>
            <a:r>
              <a:rPr lang="de-AT" dirty="0" err="1"/>
              <a:t>pay</a:t>
            </a:r>
            <a:r>
              <a:rPr lang="de-AT" dirty="0"/>
              <a:t> – </a:t>
            </a:r>
            <a:br>
              <a:rPr lang="de-AT" dirty="0"/>
            </a:br>
            <a:r>
              <a:rPr lang="de-AT" dirty="0"/>
              <a:t>4. Offenlegungs- und Zustimmungsregime nach der ARRL (2/3)</a:t>
            </a:r>
          </a:p>
        </p:txBody>
      </p:sp>
      <p:sp>
        <p:nvSpPr>
          <p:cNvPr id="3" name="Inhaltsplatzhalter 2"/>
          <p:cNvSpPr>
            <a:spLocks noGrp="1"/>
          </p:cNvSpPr>
          <p:nvPr>
            <p:ph idx="1"/>
          </p:nvPr>
        </p:nvSpPr>
        <p:spPr/>
        <p:txBody>
          <a:bodyPr>
            <a:normAutofit/>
          </a:bodyPr>
          <a:lstStyle/>
          <a:p>
            <a:pPr lvl="1"/>
            <a:r>
              <a:rPr lang="de-AT" dirty="0"/>
              <a:t>Abstimmung über die Vergütungspolitik für den Vorstand:</a:t>
            </a:r>
          </a:p>
          <a:p>
            <a:pPr lvl="1"/>
            <a:r>
              <a:rPr lang="de-AT" dirty="0"/>
              <a:t>Abstimmung ist Novum für Österreich; </a:t>
            </a:r>
          </a:p>
          <a:p>
            <a:pPr lvl="1"/>
            <a:r>
              <a:rPr lang="de-AT" dirty="0"/>
              <a:t>Auch ein unverbindliches Votum ist ein eher starker Eingriff in das System, denn:</a:t>
            </a:r>
          </a:p>
          <a:p>
            <a:pPr lvl="2"/>
            <a:r>
              <a:rPr lang="de-AT" dirty="0"/>
              <a:t>AR muss im nächsten Jahr zwingend eine neue Vergütungspolitik vorlegen;</a:t>
            </a:r>
          </a:p>
          <a:p>
            <a:pPr lvl="2" algn="just"/>
            <a:r>
              <a:rPr lang="de-AT" dirty="0"/>
              <a:t>Es ist zu erwarten, dass sich der von der HV mandatierte AR am Abstimmungsergebnis der HV orientiert (auch das Misstrauensvotum gegenüber </a:t>
            </a:r>
            <a:r>
              <a:rPr lang="de-AT" dirty="0" err="1"/>
              <a:t>Vst</a:t>
            </a:r>
            <a:r>
              <a:rPr lang="de-AT" dirty="0"/>
              <a:t>-Mitgliedern ist für AR unverbindlich, </a:t>
            </a:r>
            <a:r>
              <a:rPr lang="de-AT" dirty="0" err="1"/>
              <a:t>dh</a:t>
            </a:r>
            <a:r>
              <a:rPr lang="de-AT" dirty="0"/>
              <a:t> verpflichtet nicht zwingend zur Abberufung….).</a:t>
            </a:r>
          </a:p>
          <a:p>
            <a:pPr lvl="1"/>
            <a:r>
              <a:rPr lang="de-AT" dirty="0"/>
              <a:t>Fazit: Ob unverbindliches oder verbindliches Votum, ist </a:t>
            </a:r>
            <a:r>
              <a:rPr lang="de-AT" dirty="0" err="1"/>
              <a:t>mE</a:t>
            </a:r>
            <a:r>
              <a:rPr lang="de-AT" dirty="0"/>
              <a:t> eher gleichgültig (</a:t>
            </a:r>
            <a:r>
              <a:rPr lang="de-AT" dirty="0" err="1"/>
              <a:t>uU</a:t>
            </a:r>
            <a:r>
              <a:rPr lang="de-AT" dirty="0"/>
              <a:t> nicht für die Frage der Anfechtbarkeit des HV-Beschlusses – hier ist in Ö die Entscheidung des Gesetzgebers mit Spannung zu erwarten).</a:t>
            </a:r>
          </a:p>
          <a:p>
            <a:pPr lvl="1"/>
            <a:endParaRPr lang="de-AT" dirty="0"/>
          </a:p>
          <a:p>
            <a:pPr marL="914400" lvl="2" indent="0">
              <a:buNone/>
            </a:pPr>
            <a:endParaRPr lang="de-AT" sz="2400" dirty="0"/>
          </a:p>
          <a:p>
            <a:pPr lvl="2"/>
            <a:endParaRPr lang="de-AT" dirty="0"/>
          </a:p>
          <a:p>
            <a:pPr lvl="2"/>
            <a:endParaRPr lang="de-AT" dirty="0"/>
          </a:p>
        </p:txBody>
      </p:sp>
      <p:sp>
        <p:nvSpPr>
          <p:cNvPr id="4" name="Foliennummernplatzhalter 3"/>
          <p:cNvSpPr>
            <a:spLocks noGrp="1"/>
          </p:cNvSpPr>
          <p:nvPr>
            <p:ph type="sldNum" sz="quarter" idx="12"/>
          </p:nvPr>
        </p:nvSpPr>
        <p:spPr/>
        <p:txBody>
          <a:bodyPr/>
          <a:lstStyle/>
          <a:p>
            <a:fld id="{66F3173A-FE88-48C2-963E-3B2A89C8FEBE}" type="slidenum">
              <a:rPr lang="de-AT" smtClean="0"/>
              <a:pPr/>
              <a:t>8</a:t>
            </a:fld>
            <a:endParaRPr lang="de-AT" dirty="0"/>
          </a:p>
        </p:txBody>
      </p:sp>
    </p:spTree>
    <p:extLst>
      <p:ext uri="{BB962C8B-B14F-4D97-AF65-F5344CB8AC3E}">
        <p14:creationId xmlns:p14="http://schemas.microsoft.com/office/powerpoint/2010/main" val="242969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 Say on </a:t>
            </a:r>
            <a:r>
              <a:rPr lang="de-AT" dirty="0" err="1"/>
              <a:t>pay</a:t>
            </a:r>
            <a:r>
              <a:rPr lang="de-AT" dirty="0"/>
              <a:t> – </a:t>
            </a:r>
            <a:br>
              <a:rPr lang="de-AT" dirty="0"/>
            </a:br>
            <a:r>
              <a:rPr lang="de-AT" dirty="0"/>
              <a:t>4. Offenlegungs- und Zustimmungsregime nach der ARRL (3/3)</a:t>
            </a:r>
          </a:p>
        </p:txBody>
      </p:sp>
      <p:sp>
        <p:nvSpPr>
          <p:cNvPr id="3" name="Inhaltsplatzhalter 2"/>
          <p:cNvSpPr>
            <a:spLocks noGrp="1"/>
          </p:cNvSpPr>
          <p:nvPr>
            <p:ph idx="1"/>
          </p:nvPr>
        </p:nvSpPr>
        <p:spPr/>
        <p:txBody>
          <a:bodyPr>
            <a:normAutofit fontScale="85000" lnSpcReduction="20000"/>
          </a:bodyPr>
          <a:lstStyle/>
          <a:p>
            <a:r>
              <a:rPr lang="de-AT" b="1" dirty="0"/>
              <a:t>Vergütungsbericht</a:t>
            </a:r>
          </a:p>
          <a:p>
            <a:pPr lvl="1" algn="just"/>
            <a:r>
              <a:rPr lang="de-AT" dirty="0"/>
              <a:t>Schon bisher war die an Vorstandsmitglieder geleistete Vergütung offenzulegen. Neuerungen können sich aus der Detailtiefe sowie dem Vergleich, ob die geleistete Vergütung im Einklang mit der Vergütungspolitik steht, ergeben. </a:t>
            </a:r>
          </a:p>
          <a:p>
            <a:pPr lvl="1" algn="just"/>
            <a:r>
              <a:rPr lang="de-AT" dirty="0"/>
              <a:t>Neu ist außerdem die Abstimmung in der Hauptversammlung über den Vergütungsbericht.</a:t>
            </a:r>
          </a:p>
          <a:p>
            <a:pPr lvl="1" algn="just"/>
            <a:r>
              <a:rPr lang="de-AT" dirty="0"/>
              <a:t>Angaben – wie bisher (</a:t>
            </a:r>
            <a:r>
              <a:rPr lang="de-AT" dirty="0" err="1"/>
              <a:t>vgl</a:t>
            </a:r>
            <a:r>
              <a:rPr lang="de-AT" dirty="0"/>
              <a:t> aber § 239 </a:t>
            </a:r>
            <a:r>
              <a:rPr lang="de-AT" dirty="0" err="1"/>
              <a:t>Abs</a:t>
            </a:r>
            <a:r>
              <a:rPr lang="de-AT" dirty="0"/>
              <a:t> 1 Z 4 </a:t>
            </a:r>
            <a:r>
              <a:rPr lang="de-AT" dirty="0" err="1"/>
              <a:t>lit</a:t>
            </a:r>
            <a:r>
              <a:rPr lang="de-AT" dirty="0"/>
              <a:t> a UGB) – nur über die jährlich </a:t>
            </a:r>
            <a:r>
              <a:rPr lang="de-AT" i="1" dirty="0"/>
              <a:t>zugeflossene</a:t>
            </a:r>
            <a:r>
              <a:rPr lang="de-AT" dirty="0"/>
              <a:t> Vergütung ? </a:t>
            </a:r>
            <a:r>
              <a:rPr lang="de-AT" dirty="0" err="1"/>
              <a:t>Vgl</a:t>
            </a:r>
            <a:r>
              <a:rPr lang="de-AT" dirty="0"/>
              <a:t> Art 9b </a:t>
            </a:r>
            <a:r>
              <a:rPr lang="de-AT" dirty="0" err="1"/>
              <a:t>Abs</a:t>
            </a:r>
            <a:r>
              <a:rPr lang="de-AT" dirty="0"/>
              <a:t> 1 ARRL („</a:t>
            </a:r>
            <a:r>
              <a:rPr lang="de-AT" i="1" dirty="0"/>
              <a:t>im Laufe des letzten Geschäftsjahres</a:t>
            </a:r>
            <a:r>
              <a:rPr lang="de-AT" dirty="0"/>
              <a:t>………</a:t>
            </a:r>
            <a:r>
              <a:rPr lang="de-AT" i="1" dirty="0"/>
              <a:t>gewährte oder geschuldete Vergütung</a:t>
            </a:r>
            <a:r>
              <a:rPr lang="de-AT" dirty="0"/>
              <a:t>“).</a:t>
            </a:r>
          </a:p>
          <a:p>
            <a:pPr lvl="1" algn="just"/>
            <a:r>
              <a:rPr lang="de-AT" dirty="0"/>
              <a:t>Es ist zu erwarten, dass die Abstimmung sowie der „Soll-Ist-Vergleich“ (Vergütungspolitik </a:t>
            </a:r>
            <a:r>
              <a:rPr lang="de-AT" dirty="0" err="1"/>
              <a:t>vs</a:t>
            </a:r>
            <a:r>
              <a:rPr lang="de-AT" dirty="0"/>
              <a:t> Vergütungsbericht) zu einer höheren „Treffsicherheit“ bei der Festlegung der Vergütung (</a:t>
            </a:r>
            <a:r>
              <a:rPr lang="de-AT" dirty="0" err="1"/>
              <a:t>dh</a:t>
            </a:r>
            <a:r>
              <a:rPr lang="de-AT" dirty="0"/>
              <a:t> vor allem zu einer stärkeren Abbildung negativer Unternehmensentwicklungen) führen wird, weil ein erhöhter Rechtfertigungsdruck besteht. </a:t>
            </a:r>
            <a:r>
              <a:rPr lang="de-AT" dirty="0" err="1"/>
              <a:t>Bsp</a:t>
            </a:r>
            <a:r>
              <a:rPr lang="de-AT" dirty="0"/>
              <a:t>: die für KI seit 2011 verpflichtenden Bonus-Regeln haben in Ö auf diverse </a:t>
            </a:r>
            <a:r>
              <a:rPr lang="de-AT" dirty="0" err="1"/>
              <a:t>börsenotierte</a:t>
            </a:r>
            <a:r>
              <a:rPr lang="de-AT" dirty="0"/>
              <a:t> Gesellschaften „abgefärbt“, die kein KIs sind. </a:t>
            </a:r>
          </a:p>
          <a:p>
            <a:pPr lvl="1" algn="just"/>
            <a:r>
              <a:rPr lang="de-AT" dirty="0"/>
              <a:t>Fazit: Materiell sind die Änderungen durch „</a:t>
            </a:r>
            <a:r>
              <a:rPr lang="de-AT" dirty="0" err="1"/>
              <a:t>say</a:t>
            </a:r>
            <a:r>
              <a:rPr lang="de-AT" dirty="0"/>
              <a:t> on </a:t>
            </a:r>
            <a:r>
              <a:rPr lang="de-AT" dirty="0" err="1"/>
              <a:t>pay</a:t>
            </a:r>
            <a:r>
              <a:rPr lang="de-AT" dirty="0"/>
              <a:t>“ überschaubar; ihr Einfluss wird </a:t>
            </a:r>
            <a:r>
              <a:rPr lang="de-AT" dirty="0" err="1"/>
              <a:t>mE</a:t>
            </a:r>
            <a:r>
              <a:rPr lang="de-AT" dirty="0"/>
              <a:t> dennoch nicht zu unterschätzen sein (nicht abschätzbar ist </a:t>
            </a:r>
            <a:r>
              <a:rPr lang="de-AT" dirty="0" err="1"/>
              <a:t>zB</a:t>
            </a:r>
            <a:r>
              <a:rPr lang="de-AT" dirty="0"/>
              <a:t> der wachsende Einfluss von Stimmrechtsberatern, von denen manche – wie ISS - auch Vergütungsberatung anbieten).</a:t>
            </a:r>
          </a:p>
        </p:txBody>
      </p:sp>
      <p:sp>
        <p:nvSpPr>
          <p:cNvPr id="4" name="Foliennummernplatzhalter 3"/>
          <p:cNvSpPr>
            <a:spLocks noGrp="1"/>
          </p:cNvSpPr>
          <p:nvPr>
            <p:ph type="sldNum" sz="quarter" idx="12"/>
          </p:nvPr>
        </p:nvSpPr>
        <p:spPr/>
        <p:txBody>
          <a:bodyPr/>
          <a:lstStyle/>
          <a:p>
            <a:fld id="{66F3173A-FE88-48C2-963E-3B2A89C8FEBE}" type="slidenum">
              <a:rPr lang="de-AT" smtClean="0"/>
              <a:pPr/>
              <a:t>9</a:t>
            </a:fld>
            <a:endParaRPr lang="de-AT" dirty="0"/>
          </a:p>
        </p:txBody>
      </p:sp>
    </p:spTree>
    <p:extLst>
      <p:ext uri="{BB962C8B-B14F-4D97-AF65-F5344CB8AC3E}">
        <p14:creationId xmlns:p14="http://schemas.microsoft.com/office/powerpoint/2010/main" val="1969320766"/>
      </p:ext>
    </p:extLst>
  </p:cSld>
  <p:clrMapOvr>
    <a:masterClrMapping/>
  </p:clrMapOvr>
</p:sld>
</file>

<file path=ppt/theme/theme1.xml><?xml version="1.0" encoding="utf-8"?>
<a:theme xmlns:a="http://schemas.openxmlformats.org/drawingml/2006/main" name="Folienmaster SM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lienmaster SMS" id="{197D4503-F32E-439B-8FC6-AFF7E4458936}" vid="{EC0B1FA9-968B-4790-BC1B-1F873277316B}"/>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Folienmaster SMS</Template>
  <TotalTime>0</TotalTime>
  <Words>3240</Words>
  <Application>Microsoft Office PowerPoint</Application>
  <PresentationFormat>Breitbild</PresentationFormat>
  <Paragraphs>286</Paragraphs>
  <Slides>34</Slides>
  <Notes>8</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34</vt:i4>
      </vt:variant>
    </vt:vector>
  </HeadingPairs>
  <TitlesOfParts>
    <vt:vector size="42" baseType="lpstr">
      <vt:lpstr>Arial</vt:lpstr>
      <vt:lpstr>Calibri</vt:lpstr>
      <vt:lpstr>Calibri Light</vt:lpstr>
      <vt:lpstr>Courier New</vt:lpstr>
      <vt:lpstr>Symbol</vt:lpstr>
      <vt:lpstr>Wingdings</vt:lpstr>
      <vt:lpstr>Folienmaster SMS</vt:lpstr>
      <vt:lpstr>1_Office Theme</vt:lpstr>
      <vt:lpstr>Say on pay und related party transactions </vt:lpstr>
      <vt:lpstr>Agenda</vt:lpstr>
      <vt:lpstr>I. Say on pay –  1. Inhaltliche Vorgaben an die Organvergütung de lege lata (1/2)</vt:lpstr>
      <vt:lpstr>I. Say on pay –  1. Inhaltliche Vorgaben an die Organvergütung de lege lata (2/2)</vt:lpstr>
      <vt:lpstr>I. Say on pay –  2. Vergleich mit inhaltlichen Vorgaben der ARRL (1/1)</vt:lpstr>
      <vt:lpstr>I. Say on pay –  3. Nationale Vorgaben iZm Offenlegung von Organvergütung (1/1)</vt:lpstr>
      <vt:lpstr>I. Say on pay –  4. Offenlegungs- und Zustimmungsregime nach der ARRL (1/3)</vt:lpstr>
      <vt:lpstr>I. Say on pay –  4. Offenlegungs- und Zustimmungsregime nach der ARRL (2/3)</vt:lpstr>
      <vt:lpstr>I. Say on pay –  4. Offenlegungs- und Zustimmungsregime nach der ARRL (3/3)</vt:lpstr>
      <vt:lpstr>II. Related Party Transactions /  1. Rechtsgeschäfte mit Vorstandsmitgliedern (1/8)</vt:lpstr>
      <vt:lpstr>II. Related Party Transactions /  1. Rechtsgeschäfte mit Vorstandsmitgliedern (2/8)</vt:lpstr>
      <vt:lpstr>II. Related Party Transactions /  1. Rechtsgeschäfte mit Vorstandsmitgliedern (3/8)</vt:lpstr>
      <vt:lpstr>II. Related Party Transactions /  1. Rechtsgeschäfte mit Vorstandsmitgliedern (4/8)</vt:lpstr>
      <vt:lpstr>II. Related Party Transactions /  1. Rechtsgeschäfte mit Vorstandsmitgliedern (5/8)</vt:lpstr>
      <vt:lpstr>II. Related Party Transactions /  1. Rechtsgeschäfte mit Vorstandsmitgliedern (6/8)</vt:lpstr>
      <vt:lpstr>II. Related Party Transactions /  1. Rechtsgeschäfte mit Vorstandsmitgliedern (7/8)</vt:lpstr>
      <vt:lpstr>II. Related Party Transactions /  1. Rechtsgeschäfte mit Vorstandsmitgliedern (8/8)</vt:lpstr>
      <vt:lpstr>II. Related Party Transactions /  2. Rechtsgeschäfte mit Aufsichtsratsmitgliedern (1/5)</vt:lpstr>
      <vt:lpstr>II. Related Party Transactions /  2. Rechtsgeschäfte mit Aufsichtsratsmitgliedern (2/5)</vt:lpstr>
      <vt:lpstr>II. Related Party Transactions /  2. Rechtsgeschäfte mit Aufsichtsratsmitgliedern (3/5)</vt:lpstr>
      <vt:lpstr>II. Related Party Transactions /  2. Rechtsgeschäfte mit Aufsichtsratsmitgliedern (4/5)</vt:lpstr>
      <vt:lpstr>II. Related Party Transactions /  2. Rechtsgeschäfte mit Aufsichtsratsmitgliedern (5/5)</vt:lpstr>
      <vt:lpstr>II. Related Party Transactions /  3. Rechtsgeschäfte mit Aktionären (1/10)</vt:lpstr>
      <vt:lpstr>II. Related Party Transactions /  3. Rechtsgeschäfte mit Aktionären (2/10)</vt:lpstr>
      <vt:lpstr>II. Related Party Transactions /  3. Rechtsgeschäfte mit Aktionären (3/10)</vt:lpstr>
      <vt:lpstr>II. Related Party Transactions /  3. Rechtsgeschäfte mit Aktionären (4/10) </vt:lpstr>
      <vt:lpstr>II. Related Party Transactions /  3. Rechtsgeschäfte mit Aktionären (5/10)</vt:lpstr>
      <vt:lpstr>II. Related Party Transactions /  3. Rechtsgeschäfte mit Aktionären (6/10)</vt:lpstr>
      <vt:lpstr>II. Related Party Transactions /  3. Rechtsgeschäfte mit Aktionären (7/10)</vt:lpstr>
      <vt:lpstr>II. Related Party Transactions /  3. Rechtsgeschäfte mit Aktionären (8/10)</vt:lpstr>
      <vt:lpstr>II. Related Party Transactions /  3. Rechtsgeschäfte mit Aktionären (9/10)</vt:lpstr>
      <vt:lpstr>II. Related Party Transactions /  3. Rechtsgeschäfte mit Aktionären (10/10)</vt:lpstr>
      <vt:lpstr>II. Related Party Transactions / 4. Fazit (1/1)</vt:lpstr>
      <vt:lpstr>Vielen Dank für Ihre Aufmerksamkeit</vt:lpstr>
    </vt:vector>
  </TitlesOfParts>
  <Company>KSW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Sarah Lurf, LL.M. (WU)</dc:creator>
  <cp:lastModifiedBy>Angelika Killmann</cp:lastModifiedBy>
  <cp:revision>92</cp:revision>
  <cp:lastPrinted>2019-02-18T20:10:12Z</cp:lastPrinted>
  <dcterms:created xsi:type="dcterms:W3CDTF">2019-02-18T08:09:48Z</dcterms:created>
  <dcterms:modified xsi:type="dcterms:W3CDTF">2019-04-18T13:51:54Z</dcterms:modified>
</cp:coreProperties>
</file>