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6"/>
  </p:notesMasterIdLst>
  <p:sldIdLst>
    <p:sldId id="256" r:id="rId2"/>
    <p:sldId id="294" r:id="rId3"/>
    <p:sldId id="324" r:id="rId4"/>
    <p:sldId id="266" r:id="rId5"/>
    <p:sldId id="258" r:id="rId6"/>
    <p:sldId id="259" r:id="rId7"/>
    <p:sldId id="265" r:id="rId8"/>
    <p:sldId id="260" r:id="rId9"/>
    <p:sldId id="261" r:id="rId10"/>
    <p:sldId id="262" r:id="rId11"/>
    <p:sldId id="267" r:id="rId12"/>
    <p:sldId id="268" r:id="rId13"/>
    <p:sldId id="263" r:id="rId14"/>
    <p:sldId id="269" r:id="rId15"/>
    <p:sldId id="270" r:id="rId16"/>
    <p:sldId id="271" r:id="rId17"/>
    <p:sldId id="273" r:id="rId18"/>
    <p:sldId id="274" r:id="rId19"/>
    <p:sldId id="275" r:id="rId20"/>
    <p:sldId id="277" r:id="rId21"/>
    <p:sldId id="276" r:id="rId22"/>
    <p:sldId id="279" r:id="rId23"/>
    <p:sldId id="282" r:id="rId24"/>
    <p:sldId id="285" r:id="rId25"/>
    <p:sldId id="286" r:id="rId26"/>
    <p:sldId id="325" r:id="rId27"/>
    <p:sldId id="287" r:id="rId28"/>
    <p:sldId id="289" r:id="rId29"/>
    <p:sldId id="290" r:id="rId30"/>
    <p:sldId id="291" r:id="rId31"/>
    <p:sldId id="292" r:id="rId32"/>
    <p:sldId id="293" r:id="rId33"/>
    <p:sldId id="295" r:id="rId34"/>
    <p:sldId id="296" r:id="rId35"/>
    <p:sldId id="298" r:id="rId36"/>
    <p:sldId id="297" r:id="rId37"/>
    <p:sldId id="299" r:id="rId38"/>
    <p:sldId id="300" r:id="rId39"/>
    <p:sldId id="301" r:id="rId40"/>
    <p:sldId id="302" r:id="rId41"/>
    <p:sldId id="303" r:id="rId42"/>
    <p:sldId id="304" r:id="rId43"/>
    <p:sldId id="305" r:id="rId44"/>
    <p:sldId id="308" r:id="rId45"/>
    <p:sldId id="306" r:id="rId46"/>
    <p:sldId id="307" r:id="rId47"/>
    <p:sldId id="309" r:id="rId48"/>
    <p:sldId id="310" r:id="rId49"/>
    <p:sldId id="311" r:id="rId50"/>
    <p:sldId id="312" r:id="rId51"/>
    <p:sldId id="322" r:id="rId52"/>
    <p:sldId id="323" r:id="rId53"/>
    <p:sldId id="313" r:id="rId54"/>
    <p:sldId id="314" r:id="rId55"/>
    <p:sldId id="316" r:id="rId56"/>
    <p:sldId id="317" r:id="rId57"/>
    <p:sldId id="318" r:id="rId58"/>
    <p:sldId id="319" r:id="rId59"/>
    <p:sldId id="326" r:id="rId60"/>
    <p:sldId id="328" r:id="rId61"/>
    <p:sldId id="327" r:id="rId62"/>
    <p:sldId id="320" r:id="rId63"/>
    <p:sldId id="321" r:id="rId64"/>
    <p:sldId id="329" r:id="rId65"/>
  </p:sldIdLst>
  <p:sldSz cx="9144000" cy="6858000" type="screen4x3"/>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91" autoAdjust="0"/>
    <p:restoredTop sz="94667" autoAdjust="0"/>
  </p:normalViewPr>
  <p:slideViewPr>
    <p:cSldViewPr>
      <p:cViewPr varScale="1">
        <p:scale>
          <a:sx n="83" d="100"/>
          <a:sy n="83" d="100"/>
        </p:scale>
        <p:origin x="1206" y="90"/>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AT" dirty="0"/>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4D770F5-DEAF-4449-8935-ACE43E086201}" type="datetimeFigureOut">
              <a:rPr lang="de-AT" smtClean="0"/>
              <a:t>25.04.2019</a:t>
            </a:fld>
            <a:endParaRPr lang="de-AT" dirty="0"/>
          </a:p>
        </p:txBody>
      </p:sp>
      <p:sp>
        <p:nvSpPr>
          <p:cNvPr id="4" name="Folienbildplatzhalt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de-AT" dirty="0"/>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AT" dirty="0"/>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1BE7B04-C343-4D95-859B-C209FFFCE1CE}" type="slidenum">
              <a:rPr lang="de-AT" smtClean="0"/>
              <a:t>‹Nr.›</a:t>
            </a:fld>
            <a:endParaRPr lang="de-AT" dirty="0"/>
          </a:p>
        </p:txBody>
      </p:sp>
    </p:spTree>
    <p:extLst>
      <p:ext uri="{BB962C8B-B14F-4D97-AF65-F5344CB8AC3E}">
        <p14:creationId xmlns:p14="http://schemas.microsoft.com/office/powerpoint/2010/main" val="19111452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AT"/>
          </a:p>
        </p:txBody>
      </p:sp>
      <p:sp>
        <p:nvSpPr>
          <p:cNvPr id="4" name="Foliennummernplatzhalter 3"/>
          <p:cNvSpPr>
            <a:spLocks noGrp="1"/>
          </p:cNvSpPr>
          <p:nvPr>
            <p:ph type="sldNum" sz="quarter" idx="10"/>
          </p:nvPr>
        </p:nvSpPr>
        <p:spPr/>
        <p:txBody>
          <a:bodyPr/>
          <a:lstStyle/>
          <a:p>
            <a:fld id="{F1BE7B04-C343-4D95-859B-C209FFFCE1CE}" type="slidenum">
              <a:rPr lang="de-AT" smtClean="0"/>
              <a:t>1</a:t>
            </a:fld>
            <a:endParaRPr lang="de-AT" dirty="0"/>
          </a:p>
        </p:txBody>
      </p:sp>
    </p:spTree>
    <p:extLst>
      <p:ext uri="{BB962C8B-B14F-4D97-AF65-F5344CB8AC3E}">
        <p14:creationId xmlns:p14="http://schemas.microsoft.com/office/powerpoint/2010/main" val="395132086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AT" dirty="0"/>
          </a:p>
        </p:txBody>
      </p:sp>
      <p:sp>
        <p:nvSpPr>
          <p:cNvPr id="4" name="Foliennummernplatzhalter 3"/>
          <p:cNvSpPr>
            <a:spLocks noGrp="1"/>
          </p:cNvSpPr>
          <p:nvPr>
            <p:ph type="sldNum" sz="quarter" idx="10"/>
          </p:nvPr>
        </p:nvSpPr>
        <p:spPr/>
        <p:txBody>
          <a:bodyPr/>
          <a:lstStyle/>
          <a:p>
            <a:fld id="{F1BE7B04-C343-4D95-859B-C209FFFCE1CE}" type="slidenum">
              <a:rPr lang="de-AT" smtClean="0"/>
              <a:t>29</a:t>
            </a:fld>
            <a:endParaRPr lang="de-AT" dirty="0"/>
          </a:p>
        </p:txBody>
      </p:sp>
    </p:spTree>
    <p:extLst>
      <p:ext uri="{BB962C8B-B14F-4D97-AF65-F5344CB8AC3E}">
        <p14:creationId xmlns:p14="http://schemas.microsoft.com/office/powerpoint/2010/main" val="426877998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AT" dirty="0"/>
          </a:p>
        </p:txBody>
      </p:sp>
      <p:sp>
        <p:nvSpPr>
          <p:cNvPr id="4" name="Foliennummernplatzhalter 3"/>
          <p:cNvSpPr>
            <a:spLocks noGrp="1"/>
          </p:cNvSpPr>
          <p:nvPr>
            <p:ph type="sldNum" sz="quarter" idx="10"/>
          </p:nvPr>
        </p:nvSpPr>
        <p:spPr/>
        <p:txBody>
          <a:bodyPr/>
          <a:lstStyle/>
          <a:p>
            <a:fld id="{F1BE7B04-C343-4D95-859B-C209FFFCE1CE}" type="slidenum">
              <a:rPr lang="de-AT" smtClean="0"/>
              <a:t>30</a:t>
            </a:fld>
            <a:endParaRPr lang="de-AT" dirty="0"/>
          </a:p>
        </p:txBody>
      </p:sp>
    </p:spTree>
    <p:extLst>
      <p:ext uri="{BB962C8B-B14F-4D97-AF65-F5344CB8AC3E}">
        <p14:creationId xmlns:p14="http://schemas.microsoft.com/office/powerpoint/2010/main" val="423640493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AT" dirty="0"/>
          </a:p>
        </p:txBody>
      </p:sp>
      <p:sp>
        <p:nvSpPr>
          <p:cNvPr id="4" name="Foliennummernplatzhalter 3"/>
          <p:cNvSpPr>
            <a:spLocks noGrp="1"/>
          </p:cNvSpPr>
          <p:nvPr>
            <p:ph type="sldNum" sz="quarter" idx="10"/>
          </p:nvPr>
        </p:nvSpPr>
        <p:spPr/>
        <p:txBody>
          <a:bodyPr/>
          <a:lstStyle/>
          <a:p>
            <a:fld id="{F1BE7B04-C343-4D95-859B-C209FFFCE1CE}" type="slidenum">
              <a:rPr lang="de-AT" smtClean="0"/>
              <a:t>31</a:t>
            </a:fld>
            <a:endParaRPr lang="de-AT" dirty="0"/>
          </a:p>
        </p:txBody>
      </p:sp>
    </p:spTree>
    <p:extLst>
      <p:ext uri="{BB962C8B-B14F-4D97-AF65-F5344CB8AC3E}">
        <p14:creationId xmlns:p14="http://schemas.microsoft.com/office/powerpoint/2010/main" val="341499641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AT" dirty="0"/>
          </a:p>
        </p:txBody>
      </p:sp>
      <p:sp>
        <p:nvSpPr>
          <p:cNvPr id="4" name="Foliennummernplatzhalter 3"/>
          <p:cNvSpPr>
            <a:spLocks noGrp="1"/>
          </p:cNvSpPr>
          <p:nvPr>
            <p:ph type="sldNum" sz="quarter" idx="10"/>
          </p:nvPr>
        </p:nvSpPr>
        <p:spPr/>
        <p:txBody>
          <a:bodyPr/>
          <a:lstStyle/>
          <a:p>
            <a:fld id="{F1BE7B04-C343-4D95-859B-C209FFFCE1CE}" type="slidenum">
              <a:rPr lang="de-AT" smtClean="0"/>
              <a:t>32</a:t>
            </a:fld>
            <a:endParaRPr lang="de-AT" dirty="0"/>
          </a:p>
        </p:txBody>
      </p:sp>
    </p:spTree>
    <p:extLst>
      <p:ext uri="{BB962C8B-B14F-4D97-AF65-F5344CB8AC3E}">
        <p14:creationId xmlns:p14="http://schemas.microsoft.com/office/powerpoint/2010/main" val="238863535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AT" dirty="0"/>
          </a:p>
        </p:txBody>
      </p:sp>
      <p:sp>
        <p:nvSpPr>
          <p:cNvPr id="4" name="Foliennummernplatzhalter 3"/>
          <p:cNvSpPr>
            <a:spLocks noGrp="1"/>
          </p:cNvSpPr>
          <p:nvPr>
            <p:ph type="sldNum" sz="quarter" idx="10"/>
          </p:nvPr>
        </p:nvSpPr>
        <p:spPr/>
        <p:txBody>
          <a:bodyPr/>
          <a:lstStyle/>
          <a:p>
            <a:fld id="{F1BE7B04-C343-4D95-859B-C209FFFCE1CE}" type="slidenum">
              <a:rPr lang="de-AT" smtClean="0"/>
              <a:t>33</a:t>
            </a:fld>
            <a:endParaRPr lang="de-AT" dirty="0"/>
          </a:p>
        </p:txBody>
      </p:sp>
    </p:spTree>
    <p:extLst>
      <p:ext uri="{BB962C8B-B14F-4D97-AF65-F5344CB8AC3E}">
        <p14:creationId xmlns:p14="http://schemas.microsoft.com/office/powerpoint/2010/main" val="284826025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AT" dirty="0"/>
          </a:p>
        </p:txBody>
      </p:sp>
      <p:sp>
        <p:nvSpPr>
          <p:cNvPr id="4" name="Foliennummernplatzhalter 3"/>
          <p:cNvSpPr>
            <a:spLocks noGrp="1"/>
          </p:cNvSpPr>
          <p:nvPr>
            <p:ph type="sldNum" sz="quarter" idx="10"/>
          </p:nvPr>
        </p:nvSpPr>
        <p:spPr/>
        <p:txBody>
          <a:bodyPr/>
          <a:lstStyle/>
          <a:p>
            <a:fld id="{F1BE7B04-C343-4D95-859B-C209FFFCE1CE}" type="slidenum">
              <a:rPr lang="de-AT" smtClean="0"/>
              <a:t>34</a:t>
            </a:fld>
            <a:endParaRPr lang="de-AT" dirty="0"/>
          </a:p>
        </p:txBody>
      </p:sp>
    </p:spTree>
    <p:extLst>
      <p:ext uri="{BB962C8B-B14F-4D97-AF65-F5344CB8AC3E}">
        <p14:creationId xmlns:p14="http://schemas.microsoft.com/office/powerpoint/2010/main" val="422141822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AT" dirty="0"/>
          </a:p>
        </p:txBody>
      </p:sp>
      <p:sp>
        <p:nvSpPr>
          <p:cNvPr id="4" name="Foliennummernplatzhalter 3"/>
          <p:cNvSpPr>
            <a:spLocks noGrp="1"/>
          </p:cNvSpPr>
          <p:nvPr>
            <p:ph type="sldNum" sz="quarter" idx="10"/>
          </p:nvPr>
        </p:nvSpPr>
        <p:spPr/>
        <p:txBody>
          <a:bodyPr/>
          <a:lstStyle/>
          <a:p>
            <a:fld id="{F1BE7B04-C343-4D95-859B-C209FFFCE1CE}" type="slidenum">
              <a:rPr lang="de-AT" smtClean="0"/>
              <a:t>35</a:t>
            </a:fld>
            <a:endParaRPr lang="de-AT" dirty="0"/>
          </a:p>
        </p:txBody>
      </p:sp>
    </p:spTree>
    <p:extLst>
      <p:ext uri="{BB962C8B-B14F-4D97-AF65-F5344CB8AC3E}">
        <p14:creationId xmlns:p14="http://schemas.microsoft.com/office/powerpoint/2010/main" val="219445288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AT" dirty="0"/>
          </a:p>
        </p:txBody>
      </p:sp>
      <p:sp>
        <p:nvSpPr>
          <p:cNvPr id="4" name="Foliennummernplatzhalter 3"/>
          <p:cNvSpPr>
            <a:spLocks noGrp="1"/>
          </p:cNvSpPr>
          <p:nvPr>
            <p:ph type="sldNum" sz="quarter" idx="10"/>
          </p:nvPr>
        </p:nvSpPr>
        <p:spPr/>
        <p:txBody>
          <a:bodyPr/>
          <a:lstStyle/>
          <a:p>
            <a:fld id="{F1BE7B04-C343-4D95-859B-C209FFFCE1CE}" type="slidenum">
              <a:rPr lang="de-AT" smtClean="0"/>
              <a:t>36</a:t>
            </a:fld>
            <a:endParaRPr lang="de-AT" dirty="0"/>
          </a:p>
        </p:txBody>
      </p:sp>
    </p:spTree>
    <p:extLst>
      <p:ext uri="{BB962C8B-B14F-4D97-AF65-F5344CB8AC3E}">
        <p14:creationId xmlns:p14="http://schemas.microsoft.com/office/powerpoint/2010/main" val="224632677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AT" dirty="0"/>
          </a:p>
        </p:txBody>
      </p:sp>
      <p:sp>
        <p:nvSpPr>
          <p:cNvPr id="4" name="Foliennummernplatzhalter 3"/>
          <p:cNvSpPr>
            <a:spLocks noGrp="1"/>
          </p:cNvSpPr>
          <p:nvPr>
            <p:ph type="sldNum" sz="quarter" idx="10"/>
          </p:nvPr>
        </p:nvSpPr>
        <p:spPr/>
        <p:txBody>
          <a:bodyPr/>
          <a:lstStyle/>
          <a:p>
            <a:fld id="{F1BE7B04-C343-4D95-859B-C209FFFCE1CE}" type="slidenum">
              <a:rPr lang="de-AT" smtClean="0"/>
              <a:t>37</a:t>
            </a:fld>
            <a:endParaRPr lang="de-AT" dirty="0"/>
          </a:p>
        </p:txBody>
      </p:sp>
    </p:spTree>
    <p:extLst>
      <p:ext uri="{BB962C8B-B14F-4D97-AF65-F5344CB8AC3E}">
        <p14:creationId xmlns:p14="http://schemas.microsoft.com/office/powerpoint/2010/main" val="352297503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AT" dirty="0"/>
          </a:p>
        </p:txBody>
      </p:sp>
      <p:sp>
        <p:nvSpPr>
          <p:cNvPr id="4" name="Foliennummernplatzhalter 3"/>
          <p:cNvSpPr>
            <a:spLocks noGrp="1"/>
          </p:cNvSpPr>
          <p:nvPr>
            <p:ph type="sldNum" sz="quarter" idx="10"/>
          </p:nvPr>
        </p:nvSpPr>
        <p:spPr/>
        <p:txBody>
          <a:bodyPr/>
          <a:lstStyle/>
          <a:p>
            <a:fld id="{F1BE7B04-C343-4D95-859B-C209FFFCE1CE}" type="slidenum">
              <a:rPr lang="de-AT" smtClean="0"/>
              <a:t>38</a:t>
            </a:fld>
            <a:endParaRPr lang="de-AT" dirty="0"/>
          </a:p>
        </p:txBody>
      </p:sp>
    </p:spTree>
    <p:extLst>
      <p:ext uri="{BB962C8B-B14F-4D97-AF65-F5344CB8AC3E}">
        <p14:creationId xmlns:p14="http://schemas.microsoft.com/office/powerpoint/2010/main" val="169236758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AT" dirty="0"/>
          </a:p>
        </p:txBody>
      </p:sp>
      <p:sp>
        <p:nvSpPr>
          <p:cNvPr id="4" name="Foliennummernplatzhalter 3"/>
          <p:cNvSpPr>
            <a:spLocks noGrp="1"/>
          </p:cNvSpPr>
          <p:nvPr>
            <p:ph type="sldNum" sz="quarter" idx="10"/>
          </p:nvPr>
        </p:nvSpPr>
        <p:spPr/>
        <p:txBody>
          <a:bodyPr/>
          <a:lstStyle/>
          <a:p>
            <a:fld id="{F1BE7B04-C343-4D95-859B-C209FFFCE1CE}" type="slidenum">
              <a:rPr lang="de-AT" smtClean="0"/>
              <a:t>2</a:t>
            </a:fld>
            <a:endParaRPr lang="de-AT" dirty="0"/>
          </a:p>
        </p:txBody>
      </p:sp>
    </p:spTree>
    <p:extLst>
      <p:ext uri="{BB962C8B-B14F-4D97-AF65-F5344CB8AC3E}">
        <p14:creationId xmlns:p14="http://schemas.microsoft.com/office/powerpoint/2010/main" val="387259826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AT" dirty="0"/>
          </a:p>
        </p:txBody>
      </p:sp>
      <p:sp>
        <p:nvSpPr>
          <p:cNvPr id="4" name="Foliennummernplatzhalter 3"/>
          <p:cNvSpPr>
            <a:spLocks noGrp="1"/>
          </p:cNvSpPr>
          <p:nvPr>
            <p:ph type="sldNum" sz="quarter" idx="10"/>
          </p:nvPr>
        </p:nvSpPr>
        <p:spPr/>
        <p:txBody>
          <a:bodyPr/>
          <a:lstStyle/>
          <a:p>
            <a:fld id="{F1BE7B04-C343-4D95-859B-C209FFFCE1CE}" type="slidenum">
              <a:rPr lang="de-AT" smtClean="0"/>
              <a:t>39</a:t>
            </a:fld>
            <a:endParaRPr lang="de-AT" dirty="0"/>
          </a:p>
        </p:txBody>
      </p:sp>
    </p:spTree>
    <p:extLst>
      <p:ext uri="{BB962C8B-B14F-4D97-AF65-F5344CB8AC3E}">
        <p14:creationId xmlns:p14="http://schemas.microsoft.com/office/powerpoint/2010/main" val="237831539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AT" dirty="0"/>
          </a:p>
        </p:txBody>
      </p:sp>
      <p:sp>
        <p:nvSpPr>
          <p:cNvPr id="4" name="Foliennummernplatzhalter 3"/>
          <p:cNvSpPr>
            <a:spLocks noGrp="1"/>
          </p:cNvSpPr>
          <p:nvPr>
            <p:ph type="sldNum" sz="quarter" idx="10"/>
          </p:nvPr>
        </p:nvSpPr>
        <p:spPr/>
        <p:txBody>
          <a:bodyPr/>
          <a:lstStyle/>
          <a:p>
            <a:fld id="{F1BE7B04-C343-4D95-859B-C209FFFCE1CE}" type="slidenum">
              <a:rPr lang="de-AT" smtClean="0"/>
              <a:t>40</a:t>
            </a:fld>
            <a:endParaRPr lang="de-AT" dirty="0"/>
          </a:p>
        </p:txBody>
      </p:sp>
    </p:spTree>
    <p:extLst>
      <p:ext uri="{BB962C8B-B14F-4D97-AF65-F5344CB8AC3E}">
        <p14:creationId xmlns:p14="http://schemas.microsoft.com/office/powerpoint/2010/main" val="342888316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AT" dirty="0"/>
          </a:p>
        </p:txBody>
      </p:sp>
      <p:sp>
        <p:nvSpPr>
          <p:cNvPr id="4" name="Foliennummernplatzhalter 3"/>
          <p:cNvSpPr>
            <a:spLocks noGrp="1"/>
          </p:cNvSpPr>
          <p:nvPr>
            <p:ph type="sldNum" sz="quarter" idx="10"/>
          </p:nvPr>
        </p:nvSpPr>
        <p:spPr/>
        <p:txBody>
          <a:bodyPr/>
          <a:lstStyle/>
          <a:p>
            <a:fld id="{F1BE7B04-C343-4D95-859B-C209FFFCE1CE}" type="slidenum">
              <a:rPr lang="de-AT" smtClean="0"/>
              <a:t>41</a:t>
            </a:fld>
            <a:endParaRPr lang="de-AT" dirty="0"/>
          </a:p>
        </p:txBody>
      </p:sp>
    </p:spTree>
    <p:extLst>
      <p:ext uri="{BB962C8B-B14F-4D97-AF65-F5344CB8AC3E}">
        <p14:creationId xmlns:p14="http://schemas.microsoft.com/office/powerpoint/2010/main" val="31420722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AT" dirty="0"/>
          </a:p>
        </p:txBody>
      </p:sp>
      <p:sp>
        <p:nvSpPr>
          <p:cNvPr id="4" name="Foliennummernplatzhalter 3"/>
          <p:cNvSpPr>
            <a:spLocks noGrp="1"/>
          </p:cNvSpPr>
          <p:nvPr>
            <p:ph type="sldNum" sz="quarter" idx="10"/>
          </p:nvPr>
        </p:nvSpPr>
        <p:spPr/>
        <p:txBody>
          <a:bodyPr/>
          <a:lstStyle/>
          <a:p>
            <a:fld id="{F1BE7B04-C343-4D95-859B-C209FFFCE1CE}" type="slidenum">
              <a:rPr lang="de-AT" smtClean="0"/>
              <a:t>42</a:t>
            </a:fld>
            <a:endParaRPr lang="de-AT" dirty="0"/>
          </a:p>
        </p:txBody>
      </p:sp>
    </p:spTree>
    <p:extLst>
      <p:ext uri="{BB962C8B-B14F-4D97-AF65-F5344CB8AC3E}">
        <p14:creationId xmlns:p14="http://schemas.microsoft.com/office/powerpoint/2010/main" val="290282915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AT" dirty="0"/>
          </a:p>
        </p:txBody>
      </p:sp>
      <p:sp>
        <p:nvSpPr>
          <p:cNvPr id="4" name="Foliennummernplatzhalter 3"/>
          <p:cNvSpPr>
            <a:spLocks noGrp="1"/>
          </p:cNvSpPr>
          <p:nvPr>
            <p:ph type="sldNum" sz="quarter" idx="10"/>
          </p:nvPr>
        </p:nvSpPr>
        <p:spPr/>
        <p:txBody>
          <a:bodyPr/>
          <a:lstStyle/>
          <a:p>
            <a:fld id="{F1BE7B04-C343-4D95-859B-C209FFFCE1CE}" type="slidenum">
              <a:rPr lang="de-AT" smtClean="0"/>
              <a:t>43</a:t>
            </a:fld>
            <a:endParaRPr lang="de-AT" dirty="0"/>
          </a:p>
        </p:txBody>
      </p:sp>
    </p:spTree>
    <p:extLst>
      <p:ext uri="{BB962C8B-B14F-4D97-AF65-F5344CB8AC3E}">
        <p14:creationId xmlns:p14="http://schemas.microsoft.com/office/powerpoint/2010/main" val="65777397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AT" dirty="0"/>
          </a:p>
        </p:txBody>
      </p:sp>
      <p:sp>
        <p:nvSpPr>
          <p:cNvPr id="4" name="Foliennummernplatzhalter 3"/>
          <p:cNvSpPr>
            <a:spLocks noGrp="1"/>
          </p:cNvSpPr>
          <p:nvPr>
            <p:ph type="sldNum" sz="quarter" idx="10"/>
          </p:nvPr>
        </p:nvSpPr>
        <p:spPr/>
        <p:txBody>
          <a:bodyPr/>
          <a:lstStyle/>
          <a:p>
            <a:fld id="{F1BE7B04-C343-4D95-859B-C209FFFCE1CE}" type="slidenum">
              <a:rPr lang="de-AT" smtClean="0"/>
              <a:t>44</a:t>
            </a:fld>
            <a:endParaRPr lang="de-AT" dirty="0"/>
          </a:p>
        </p:txBody>
      </p:sp>
    </p:spTree>
    <p:extLst>
      <p:ext uri="{BB962C8B-B14F-4D97-AF65-F5344CB8AC3E}">
        <p14:creationId xmlns:p14="http://schemas.microsoft.com/office/powerpoint/2010/main" val="226163300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AT" dirty="0"/>
          </a:p>
        </p:txBody>
      </p:sp>
      <p:sp>
        <p:nvSpPr>
          <p:cNvPr id="4" name="Foliennummernplatzhalter 3"/>
          <p:cNvSpPr>
            <a:spLocks noGrp="1"/>
          </p:cNvSpPr>
          <p:nvPr>
            <p:ph type="sldNum" sz="quarter" idx="10"/>
          </p:nvPr>
        </p:nvSpPr>
        <p:spPr/>
        <p:txBody>
          <a:bodyPr/>
          <a:lstStyle/>
          <a:p>
            <a:fld id="{F1BE7B04-C343-4D95-859B-C209FFFCE1CE}" type="slidenum">
              <a:rPr lang="de-AT" smtClean="0"/>
              <a:t>45</a:t>
            </a:fld>
            <a:endParaRPr lang="de-AT" dirty="0"/>
          </a:p>
        </p:txBody>
      </p:sp>
    </p:spTree>
    <p:extLst>
      <p:ext uri="{BB962C8B-B14F-4D97-AF65-F5344CB8AC3E}">
        <p14:creationId xmlns:p14="http://schemas.microsoft.com/office/powerpoint/2010/main" val="393480564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AT" dirty="0"/>
          </a:p>
        </p:txBody>
      </p:sp>
      <p:sp>
        <p:nvSpPr>
          <p:cNvPr id="4" name="Foliennummernplatzhalter 3"/>
          <p:cNvSpPr>
            <a:spLocks noGrp="1"/>
          </p:cNvSpPr>
          <p:nvPr>
            <p:ph type="sldNum" sz="quarter" idx="10"/>
          </p:nvPr>
        </p:nvSpPr>
        <p:spPr/>
        <p:txBody>
          <a:bodyPr/>
          <a:lstStyle/>
          <a:p>
            <a:fld id="{F1BE7B04-C343-4D95-859B-C209FFFCE1CE}" type="slidenum">
              <a:rPr lang="de-AT" smtClean="0"/>
              <a:t>46</a:t>
            </a:fld>
            <a:endParaRPr lang="de-AT" dirty="0"/>
          </a:p>
        </p:txBody>
      </p:sp>
    </p:spTree>
    <p:extLst>
      <p:ext uri="{BB962C8B-B14F-4D97-AF65-F5344CB8AC3E}">
        <p14:creationId xmlns:p14="http://schemas.microsoft.com/office/powerpoint/2010/main" val="1856146181"/>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AT" dirty="0"/>
          </a:p>
        </p:txBody>
      </p:sp>
      <p:sp>
        <p:nvSpPr>
          <p:cNvPr id="4" name="Foliennummernplatzhalter 3"/>
          <p:cNvSpPr>
            <a:spLocks noGrp="1"/>
          </p:cNvSpPr>
          <p:nvPr>
            <p:ph type="sldNum" sz="quarter" idx="10"/>
          </p:nvPr>
        </p:nvSpPr>
        <p:spPr/>
        <p:txBody>
          <a:bodyPr/>
          <a:lstStyle/>
          <a:p>
            <a:fld id="{F1BE7B04-C343-4D95-859B-C209FFFCE1CE}" type="slidenum">
              <a:rPr lang="de-AT" smtClean="0"/>
              <a:t>47</a:t>
            </a:fld>
            <a:endParaRPr lang="de-AT" dirty="0"/>
          </a:p>
        </p:txBody>
      </p:sp>
    </p:spTree>
    <p:extLst>
      <p:ext uri="{BB962C8B-B14F-4D97-AF65-F5344CB8AC3E}">
        <p14:creationId xmlns:p14="http://schemas.microsoft.com/office/powerpoint/2010/main" val="3102199528"/>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AT" dirty="0"/>
          </a:p>
        </p:txBody>
      </p:sp>
      <p:sp>
        <p:nvSpPr>
          <p:cNvPr id="4" name="Foliennummernplatzhalter 3"/>
          <p:cNvSpPr>
            <a:spLocks noGrp="1"/>
          </p:cNvSpPr>
          <p:nvPr>
            <p:ph type="sldNum" sz="quarter" idx="10"/>
          </p:nvPr>
        </p:nvSpPr>
        <p:spPr/>
        <p:txBody>
          <a:bodyPr/>
          <a:lstStyle/>
          <a:p>
            <a:fld id="{F1BE7B04-C343-4D95-859B-C209FFFCE1CE}" type="slidenum">
              <a:rPr lang="de-AT" smtClean="0"/>
              <a:t>48</a:t>
            </a:fld>
            <a:endParaRPr lang="de-AT" dirty="0"/>
          </a:p>
        </p:txBody>
      </p:sp>
    </p:spTree>
    <p:extLst>
      <p:ext uri="{BB962C8B-B14F-4D97-AF65-F5344CB8AC3E}">
        <p14:creationId xmlns:p14="http://schemas.microsoft.com/office/powerpoint/2010/main" val="11630199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AT" dirty="0"/>
          </a:p>
        </p:txBody>
      </p:sp>
      <p:sp>
        <p:nvSpPr>
          <p:cNvPr id="4" name="Foliennummernplatzhalter 3"/>
          <p:cNvSpPr>
            <a:spLocks noGrp="1"/>
          </p:cNvSpPr>
          <p:nvPr>
            <p:ph type="sldNum" sz="quarter" idx="10"/>
          </p:nvPr>
        </p:nvSpPr>
        <p:spPr/>
        <p:txBody>
          <a:bodyPr/>
          <a:lstStyle/>
          <a:p>
            <a:fld id="{F1BE7B04-C343-4D95-859B-C209FFFCE1CE}" type="slidenum">
              <a:rPr lang="de-AT" smtClean="0"/>
              <a:t>3</a:t>
            </a:fld>
            <a:endParaRPr lang="de-AT" dirty="0"/>
          </a:p>
        </p:txBody>
      </p:sp>
    </p:spTree>
    <p:extLst>
      <p:ext uri="{BB962C8B-B14F-4D97-AF65-F5344CB8AC3E}">
        <p14:creationId xmlns:p14="http://schemas.microsoft.com/office/powerpoint/2010/main" val="46790859"/>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AT" dirty="0"/>
          </a:p>
        </p:txBody>
      </p:sp>
      <p:sp>
        <p:nvSpPr>
          <p:cNvPr id="4" name="Foliennummernplatzhalter 3"/>
          <p:cNvSpPr>
            <a:spLocks noGrp="1"/>
          </p:cNvSpPr>
          <p:nvPr>
            <p:ph type="sldNum" sz="quarter" idx="10"/>
          </p:nvPr>
        </p:nvSpPr>
        <p:spPr/>
        <p:txBody>
          <a:bodyPr/>
          <a:lstStyle/>
          <a:p>
            <a:fld id="{F1BE7B04-C343-4D95-859B-C209FFFCE1CE}" type="slidenum">
              <a:rPr lang="de-AT" smtClean="0"/>
              <a:t>49</a:t>
            </a:fld>
            <a:endParaRPr lang="de-AT" dirty="0"/>
          </a:p>
        </p:txBody>
      </p:sp>
    </p:spTree>
    <p:extLst>
      <p:ext uri="{BB962C8B-B14F-4D97-AF65-F5344CB8AC3E}">
        <p14:creationId xmlns:p14="http://schemas.microsoft.com/office/powerpoint/2010/main" val="2877056538"/>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AT" dirty="0"/>
          </a:p>
        </p:txBody>
      </p:sp>
      <p:sp>
        <p:nvSpPr>
          <p:cNvPr id="4" name="Foliennummernplatzhalter 3"/>
          <p:cNvSpPr>
            <a:spLocks noGrp="1"/>
          </p:cNvSpPr>
          <p:nvPr>
            <p:ph type="sldNum" sz="quarter" idx="10"/>
          </p:nvPr>
        </p:nvSpPr>
        <p:spPr/>
        <p:txBody>
          <a:bodyPr/>
          <a:lstStyle/>
          <a:p>
            <a:fld id="{F1BE7B04-C343-4D95-859B-C209FFFCE1CE}" type="slidenum">
              <a:rPr lang="de-AT" smtClean="0"/>
              <a:t>50</a:t>
            </a:fld>
            <a:endParaRPr lang="de-AT" dirty="0"/>
          </a:p>
        </p:txBody>
      </p:sp>
    </p:spTree>
    <p:extLst>
      <p:ext uri="{BB962C8B-B14F-4D97-AF65-F5344CB8AC3E}">
        <p14:creationId xmlns:p14="http://schemas.microsoft.com/office/powerpoint/2010/main" val="1653665665"/>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AT" dirty="0"/>
          </a:p>
        </p:txBody>
      </p:sp>
      <p:sp>
        <p:nvSpPr>
          <p:cNvPr id="4" name="Foliennummernplatzhalter 3"/>
          <p:cNvSpPr>
            <a:spLocks noGrp="1"/>
          </p:cNvSpPr>
          <p:nvPr>
            <p:ph type="sldNum" sz="quarter" idx="10"/>
          </p:nvPr>
        </p:nvSpPr>
        <p:spPr/>
        <p:txBody>
          <a:bodyPr/>
          <a:lstStyle/>
          <a:p>
            <a:fld id="{F1BE7B04-C343-4D95-859B-C209FFFCE1CE}" type="slidenum">
              <a:rPr lang="de-AT" smtClean="0"/>
              <a:t>51</a:t>
            </a:fld>
            <a:endParaRPr lang="de-AT" dirty="0"/>
          </a:p>
        </p:txBody>
      </p:sp>
    </p:spTree>
    <p:extLst>
      <p:ext uri="{BB962C8B-B14F-4D97-AF65-F5344CB8AC3E}">
        <p14:creationId xmlns:p14="http://schemas.microsoft.com/office/powerpoint/2010/main" val="2253775760"/>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AT" dirty="0"/>
          </a:p>
        </p:txBody>
      </p:sp>
      <p:sp>
        <p:nvSpPr>
          <p:cNvPr id="4" name="Foliennummernplatzhalter 3"/>
          <p:cNvSpPr>
            <a:spLocks noGrp="1"/>
          </p:cNvSpPr>
          <p:nvPr>
            <p:ph type="sldNum" sz="quarter" idx="10"/>
          </p:nvPr>
        </p:nvSpPr>
        <p:spPr/>
        <p:txBody>
          <a:bodyPr/>
          <a:lstStyle/>
          <a:p>
            <a:fld id="{F1BE7B04-C343-4D95-859B-C209FFFCE1CE}" type="slidenum">
              <a:rPr lang="de-AT" smtClean="0"/>
              <a:t>52</a:t>
            </a:fld>
            <a:endParaRPr lang="de-AT" dirty="0"/>
          </a:p>
        </p:txBody>
      </p:sp>
    </p:spTree>
    <p:extLst>
      <p:ext uri="{BB962C8B-B14F-4D97-AF65-F5344CB8AC3E}">
        <p14:creationId xmlns:p14="http://schemas.microsoft.com/office/powerpoint/2010/main" val="3130712214"/>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AT" dirty="0"/>
          </a:p>
        </p:txBody>
      </p:sp>
      <p:sp>
        <p:nvSpPr>
          <p:cNvPr id="4" name="Foliennummernplatzhalter 3"/>
          <p:cNvSpPr>
            <a:spLocks noGrp="1"/>
          </p:cNvSpPr>
          <p:nvPr>
            <p:ph type="sldNum" sz="quarter" idx="10"/>
          </p:nvPr>
        </p:nvSpPr>
        <p:spPr/>
        <p:txBody>
          <a:bodyPr/>
          <a:lstStyle/>
          <a:p>
            <a:fld id="{F1BE7B04-C343-4D95-859B-C209FFFCE1CE}" type="slidenum">
              <a:rPr lang="de-AT" smtClean="0"/>
              <a:t>53</a:t>
            </a:fld>
            <a:endParaRPr lang="de-AT" dirty="0"/>
          </a:p>
        </p:txBody>
      </p:sp>
    </p:spTree>
    <p:extLst>
      <p:ext uri="{BB962C8B-B14F-4D97-AF65-F5344CB8AC3E}">
        <p14:creationId xmlns:p14="http://schemas.microsoft.com/office/powerpoint/2010/main" val="1086866405"/>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AT" dirty="0"/>
          </a:p>
        </p:txBody>
      </p:sp>
      <p:sp>
        <p:nvSpPr>
          <p:cNvPr id="4" name="Foliennummernplatzhalter 3"/>
          <p:cNvSpPr>
            <a:spLocks noGrp="1"/>
          </p:cNvSpPr>
          <p:nvPr>
            <p:ph type="sldNum" sz="quarter" idx="10"/>
          </p:nvPr>
        </p:nvSpPr>
        <p:spPr/>
        <p:txBody>
          <a:bodyPr/>
          <a:lstStyle/>
          <a:p>
            <a:fld id="{F1BE7B04-C343-4D95-859B-C209FFFCE1CE}" type="slidenum">
              <a:rPr lang="de-AT" smtClean="0"/>
              <a:t>54</a:t>
            </a:fld>
            <a:endParaRPr lang="de-AT" dirty="0"/>
          </a:p>
        </p:txBody>
      </p:sp>
    </p:spTree>
    <p:extLst>
      <p:ext uri="{BB962C8B-B14F-4D97-AF65-F5344CB8AC3E}">
        <p14:creationId xmlns:p14="http://schemas.microsoft.com/office/powerpoint/2010/main" val="2696746384"/>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AT" dirty="0"/>
          </a:p>
        </p:txBody>
      </p:sp>
      <p:sp>
        <p:nvSpPr>
          <p:cNvPr id="4" name="Foliennummernplatzhalter 3"/>
          <p:cNvSpPr>
            <a:spLocks noGrp="1"/>
          </p:cNvSpPr>
          <p:nvPr>
            <p:ph type="sldNum" sz="quarter" idx="10"/>
          </p:nvPr>
        </p:nvSpPr>
        <p:spPr/>
        <p:txBody>
          <a:bodyPr/>
          <a:lstStyle/>
          <a:p>
            <a:fld id="{F1BE7B04-C343-4D95-859B-C209FFFCE1CE}" type="slidenum">
              <a:rPr lang="de-AT" smtClean="0"/>
              <a:t>55</a:t>
            </a:fld>
            <a:endParaRPr lang="de-AT" dirty="0"/>
          </a:p>
        </p:txBody>
      </p:sp>
    </p:spTree>
    <p:extLst>
      <p:ext uri="{BB962C8B-B14F-4D97-AF65-F5344CB8AC3E}">
        <p14:creationId xmlns:p14="http://schemas.microsoft.com/office/powerpoint/2010/main" val="404653485"/>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AT" dirty="0"/>
          </a:p>
        </p:txBody>
      </p:sp>
      <p:sp>
        <p:nvSpPr>
          <p:cNvPr id="4" name="Foliennummernplatzhalter 3"/>
          <p:cNvSpPr>
            <a:spLocks noGrp="1"/>
          </p:cNvSpPr>
          <p:nvPr>
            <p:ph type="sldNum" sz="quarter" idx="10"/>
          </p:nvPr>
        </p:nvSpPr>
        <p:spPr/>
        <p:txBody>
          <a:bodyPr/>
          <a:lstStyle/>
          <a:p>
            <a:fld id="{F1BE7B04-C343-4D95-859B-C209FFFCE1CE}" type="slidenum">
              <a:rPr lang="de-AT" smtClean="0"/>
              <a:t>56</a:t>
            </a:fld>
            <a:endParaRPr lang="de-AT" dirty="0"/>
          </a:p>
        </p:txBody>
      </p:sp>
    </p:spTree>
    <p:extLst>
      <p:ext uri="{BB962C8B-B14F-4D97-AF65-F5344CB8AC3E}">
        <p14:creationId xmlns:p14="http://schemas.microsoft.com/office/powerpoint/2010/main" val="2393448470"/>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AT" dirty="0"/>
          </a:p>
        </p:txBody>
      </p:sp>
      <p:sp>
        <p:nvSpPr>
          <p:cNvPr id="4" name="Foliennummernplatzhalter 3"/>
          <p:cNvSpPr>
            <a:spLocks noGrp="1"/>
          </p:cNvSpPr>
          <p:nvPr>
            <p:ph type="sldNum" sz="quarter" idx="10"/>
          </p:nvPr>
        </p:nvSpPr>
        <p:spPr/>
        <p:txBody>
          <a:bodyPr/>
          <a:lstStyle/>
          <a:p>
            <a:fld id="{F1BE7B04-C343-4D95-859B-C209FFFCE1CE}" type="slidenum">
              <a:rPr lang="de-AT" smtClean="0"/>
              <a:t>57</a:t>
            </a:fld>
            <a:endParaRPr lang="de-AT" dirty="0"/>
          </a:p>
        </p:txBody>
      </p:sp>
    </p:spTree>
    <p:extLst>
      <p:ext uri="{BB962C8B-B14F-4D97-AF65-F5344CB8AC3E}">
        <p14:creationId xmlns:p14="http://schemas.microsoft.com/office/powerpoint/2010/main" val="1820467061"/>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AT" dirty="0"/>
          </a:p>
        </p:txBody>
      </p:sp>
      <p:sp>
        <p:nvSpPr>
          <p:cNvPr id="4" name="Foliennummernplatzhalter 3"/>
          <p:cNvSpPr>
            <a:spLocks noGrp="1"/>
          </p:cNvSpPr>
          <p:nvPr>
            <p:ph type="sldNum" sz="quarter" idx="10"/>
          </p:nvPr>
        </p:nvSpPr>
        <p:spPr/>
        <p:txBody>
          <a:bodyPr/>
          <a:lstStyle/>
          <a:p>
            <a:fld id="{F1BE7B04-C343-4D95-859B-C209FFFCE1CE}" type="slidenum">
              <a:rPr lang="de-AT" smtClean="0"/>
              <a:t>58</a:t>
            </a:fld>
            <a:endParaRPr lang="de-AT" dirty="0"/>
          </a:p>
        </p:txBody>
      </p:sp>
    </p:spTree>
    <p:extLst>
      <p:ext uri="{BB962C8B-B14F-4D97-AF65-F5344CB8AC3E}">
        <p14:creationId xmlns:p14="http://schemas.microsoft.com/office/powerpoint/2010/main" val="105774764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AT"/>
          </a:p>
        </p:txBody>
      </p:sp>
      <p:sp>
        <p:nvSpPr>
          <p:cNvPr id="4" name="Foliennummernplatzhalter 3"/>
          <p:cNvSpPr>
            <a:spLocks noGrp="1"/>
          </p:cNvSpPr>
          <p:nvPr>
            <p:ph type="sldNum" sz="quarter" idx="10"/>
          </p:nvPr>
        </p:nvSpPr>
        <p:spPr/>
        <p:txBody>
          <a:bodyPr/>
          <a:lstStyle/>
          <a:p>
            <a:fld id="{F1BE7B04-C343-4D95-859B-C209FFFCE1CE}" type="slidenum">
              <a:rPr lang="de-AT" smtClean="0"/>
              <a:t>4</a:t>
            </a:fld>
            <a:endParaRPr lang="de-AT" dirty="0"/>
          </a:p>
        </p:txBody>
      </p:sp>
    </p:spTree>
    <p:extLst>
      <p:ext uri="{BB962C8B-B14F-4D97-AF65-F5344CB8AC3E}">
        <p14:creationId xmlns:p14="http://schemas.microsoft.com/office/powerpoint/2010/main" val="4020550558"/>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AT" dirty="0"/>
          </a:p>
        </p:txBody>
      </p:sp>
      <p:sp>
        <p:nvSpPr>
          <p:cNvPr id="4" name="Foliennummernplatzhalter 3"/>
          <p:cNvSpPr>
            <a:spLocks noGrp="1"/>
          </p:cNvSpPr>
          <p:nvPr>
            <p:ph type="sldNum" sz="quarter" idx="10"/>
          </p:nvPr>
        </p:nvSpPr>
        <p:spPr/>
        <p:txBody>
          <a:bodyPr/>
          <a:lstStyle/>
          <a:p>
            <a:fld id="{F1BE7B04-C343-4D95-859B-C209FFFCE1CE}" type="slidenum">
              <a:rPr lang="de-AT" smtClean="0"/>
              <a:t>59</a:t>
            </a:fld>
            <a:endParaRPr lang="de-AT" dirty="0"/>
          </a:p>
        </p:txBody>
      </p:sp>
    </p:spTree>
    <p:extLst>
      <p:ext uri="{BB962C8B-B14F-4D97-AF65-F5344CB8AC3E}">
        <p14:creationId xmlns:p14="http://schemas.microsoft.com/office/powerpoint/2010/main" val="2654551991"/>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AT" dirty="0"/>
          </a:p>
        </p:txBody>
      </p:sp>
      <p:sp>
        <p:nvSpPr>
          <p:cNvPr id="4" name="Foliennummernplatzhalter 3"/>
          <p:cNvSpPr>
            <a:spLocks noGrp="1"/>
          </p:cNvSpPr>
          <p:nvPr>
            <p:ph type="sldNum" sz="quarter" idx="10"/>
          </p:nvPr>
        </p:nvSpPr>
        <p:spPr/>
        <p:txBody>
          <a:bodyPr/>
          <a:lstStyle/>
          <a:p>
            <a:fld id="{F1BE7B04-C343-4D95-859B-C209FFFCE1CE}" type="slidenum">
              <a:rPr lang="de-AT" smtClean="0"/>
              <a:t>60</a:t>
            </a:fld>
            <a:endParaRPr lang="de-AT" dirty="0"/>
          </a:p>
        </p:txBody>
      </p:sp>
    </p:spTree>
    <p:extLst>
      <p:ext uri="{BB962C8B-B14F-4D97-AF65-F5344CB8AC3E}">
        <p14:creationId xmlns:p14="http://schemas.microsoft.com/office/powerpoint/2010/main" val="3394794052"/>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AT" dirty="0"/>
          </a:p>
        </p:txBody>
      </p:sp>
      <p:sp>
        <p:nvSpPr>
          <p:cNvPr id="4" name="Foliennummernplatzhalter 3"/>
          <p:cNvSpPr>
            <a:spLocks noGrp="1"/>
          </p:cNvSpPr>
          <p:nvPr>
            <p:ph type="sldNum" sz="quarter" idx="10"/>
          </p:nvPr>
        </p:nvSpPr>
        <p:spPr/>
        <p:txBody>
          <a:bodyPr/>
          <a:lstStyle/>
          <a:p>
            <a:fld id="{F1BE7B04-C343-4D95-859B-C209FFFCE1CE}" type="slidenum">
              <a:rPr lang="de-AT" smtClean="0"/>
              <a:t>61</a:t>
            </a:fld>
            <a:endParaRPr lang="de-AT" dirty="0"/>
          </a:p>
        </p:txBody>
      </p:sp>
    </p:spTree>
    <p:extLst>
      <p:ext uri="{BB962C8B-B14F-4D97-AF65-F5344CB8AC3E}">
        <p14:creationId xmlns:p14="http://schemas.microsoft.com/office/powerpoint/2010/main" val="595598040"/>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AT" dirty="0"/>
          </a:p>
        </p:txBody>
      </p:sp>
      <p:sp>
        <p:nvSpPr>
          <p:cNvPr id="4" name="Foliennummernplatzhalter 3"/>
          <p:cNvSpPr>
            <a:spLocks noGrp="1"/>
          </p:cNvSpPr>
          <p:nvPr>
            <p:ph type="sldNum" sz="quarter" idx="10"/>
          </p:nvPr>
        </p:nvSpPr>
        <p:spPr/>
        <p:txBody>
          <a:bodyPr/>
          <a:lstStyle/>
          <a:p>
            <a:fld id="{F1BE7B04-C343-4D95-859B-C209FFFCE1CE}" type="slidenum">
              <a:rPr lang="de-AT" smtClean="0"/>
              <a:t>62</a:t>
            </a:fld>
            <a:endParaRPr lang="de-AT" dirty="0"/>
          </a:p>
        </p:txBody>
      </p:sp>
    </p:spTree>
    <p:extLst>
      <p:ext uri="{BB962C8B-B14F-4D97-AF65-F5344CB8AC3E}">
        <p14:creationId xmlns:p14="http://schemas.microsoft.com/office/powerpoint/2010/main" val="518608981"/>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AT" dirty="0"/>
          </a:p>
        </p:txBody>
      </p:sp>
      <p:sp>
        <p:nvSpPr>
          <p:cNvPr id="4" name="Foliennummernplatzhalter 3"/>
          <p:cNvSpPr>
            <a:spLocks noGrp="1"/>
          </p:cNvSpPr>
          <p:nvPr>
            <p:ph type="sldNum" sz="quarter" idx="10"/>
          </p:nvPr>
        </p:nvSpPr>
        <p:spPr/>
        <p:txBody>
          <a:bodyPr/>
          <a:lstStyle/>
          <a:p>
            <a:fld id="{F1BE7B04-C343-4D95-859B-C209FFFCE1CE}" type="slidenum">
              <a:rPr lang="de-AT" smtClean="0"/>
              <a:t>63</a:t>
            </a:fld>
            <a:endParaRPr lang="de-AT" dirty="0"/>
          </a:p>
        </p:txBody>
      </p:sp>
    </p:spTree>
    <p:extLst>
      <p:ext uri="{BB962C8B-B14F-4D97-AF65-F5344CB8AC3E}">
        <p14:creationId xmlns:p14="http://schemas.microsoft.com/office/powerpoint/2010/main" val="3741895433"/>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AT" dirty="0"/>
          </a:p>
        </p:txBody>
      </p:sp>
      <p:sp>
        <p:nvSpPr>
          <p:cNvPr id="4" name="Foliennummernplatzhalter 3"/>
          <p:cNvSpPr>
            <a:spLocks noGrp="1"/>
          </p:cNvSpPr>
          <p:nvPr>
            <p:ph type="sldNum" sz="quarter" idx="10"/>
          </p:nvPr>
        </p:nvSpPr>
        <p:spPr/>
        <p:txBody>
          <a:bodyPr/>
          <a:lstStyle/>
          <a:p>
            <a:fld id="{F1BE7B04-C343-4D95-859B-C209FFFCE1CE}" type="slidenum">
              <a:rPr lang="de-AT" smtClean="0"/>
              <a:t>64</a:t>
            </a:fld>
            <a:endParaRPr lang="de-AT" dirty="0"/>
          </a:p>
        </p:txBody>
      </p:sp>
    </p:spTree>
    <p:extLst>
      <p:ext uri="{BB962C8B-B14F-4D97-AF65-F5344CB8AC3E}">
        <p14:creationId xmlns:p14="http://schemas.microsoft.com/office/powerpoint/2010/main" val="14241621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AT" dirty="0"/>
          </a:p>
        </p:txBody>
      </p:sp>
      <p:sp>
        <p:nvSpPr>
          <p:cNvPr id="4" name="Foliennummernplatzhalter 3"/>
          <p:cNvSpPr>
            <a:spLocks noGrp="1"/>
          </p:cNvSpPr>
          <p:nvPr>
            <p:ph type="sldNum" sz="quarter" idx="10"/>
          </p:nvPr>
        </p:nvSpPr>
        <p:spPr/>
        <p:txBody>
          <a:bodyPr/>
          <a:lstStyle/>
          <a:p>
            <a:fld id="{F1BE7B04-C343-4D95-859B-C209FFFCE1CE}" type="slidenum">
              <a:rPr lang="de-AT" smtClean="0"/>
              <a:t>24</a:t>
            </a:fld>
            <a:endParaRPr lang="de-AT" dirty="0"/>
          </a:p>
        </p:txBody>
      </p:sp>
    </p:spTree>
    <p:extLst>
      <p:ext uri="{BB962C8B-B14F-4D97-AF65-F5344CB8AC3E}">
        <p14:creationId xmlns:p14="http://schemas.microsoft.com/office/powerpoint/2010/main" val="228757204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AT" dirty="0"/>
          </a:p>
        </p:txBody>
      </p:sp>
      <p:sp>
        <p:nvSpPr>
          <p:cNvPr id="4" name="Foliennummernplatzhalter 3"/>
          <p:cNvSpPr>
            <a:spLocks noGrp="1"/>
          </p:cNvSpPr>
          <p:nvPr>
            <p:ph type="sldNum" sz="quarter" idx="10"/>
          </p:nvPr>
        </p:nvSpPr>
        <p:spPr/>
        <p:txBody>
          <a:bodyPr/>
          <a:lstStyle/>
          <a:p>
            <a:fld id="{F1BE7B04-C343-4D95-859B-C209FFFCE1CE}" type="slidenum">
              <a:rPr lang="de-AT" smtClean="0"/>
              <a:t>25</a:t>
            </a:fld>
            <a:endParaRPr lang="de-AT" dirty="0"/>
          </a:p>
        </p:txBody>
      </p:sp>
    </p:spTree>
    <p:extLst>
      <p:ext uri="{BB962C8B-B14F-4D97-AF65-F5344CB8AC3E}">
        <p14:creationId xmlns:p14="http://schemas.microsoft.com/office/powerpoint/2010/main" val="370100991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AT" dirty="0"/>
          </a:p>
        </p:txBody>
      </p:sp>
      <p:sp>
        <p:nvSpPr>
          <p:cNvPr id="4" name="Foliennummernplatzhalter 3"/>
          <p:cNvSpPr>
            <a:spLocks noGrp="1"/>
          </p:cNvSpPr>
          <p:nvPr>
            <p:ph type="sldNum" sz="quarter" idx="10"/>
          </p:nvPr>
        </p:nvSpPr>
        <p:spPr/>
        <p:txBody>
          <a:bodyPr/>
          <a:lstStyle/>
          <a:p>
            <a:fld id="{F1BE7B04-C343-4D95-859B-C209FFFCE1CE}" type="slidenum">
              <a:rPr lang="de-AT" smtClean="0"/>
              <a:t>26</a:t>
            </a:fld>
            <a:endParaRPr lang="de-AT" dirty="0"/>
          </a:p>
        </p:txBody>
      </p:sp>
    </p:spTree>
    <p:extLst>
      <p:ext uri="{BB962C8B-B14F-4D97-AF65-F5344CB8AC3E}">
        <p14:creationId xmlns:p14="http://schemas.microsoft.com/office/powerpoint/2010/main" val="151117849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AT" dirty="0"/>
          </a:p>
        </p:txBody>
      </p:sp>
      <p:sp>
        <p:nvSpPr>
          <p:cNvPr id="4" name="Foliennummernplatzhalter 3"/>
          <p:cNvSpPr>
            <a:spLocks noGrp="1"/>
          </p:cNvSpPr>
          <p:nvPr>
            <p:ph type="sldNum" sz="quarter" idx="10"/>
          </p:nvPr>
        </p:nvSpPr>
        <p:spPr/>
        <p:txBody>
          <a:bodyPr/>
          <a:lstStyle/>
          <a:p>
            <a:fld id="{F1BE7B04-C343-4D95-859B-C209FFFCE1CE}" type="slidenum">
              <a:rPr lang="de-AT" smtClean="0"/>
              <a:t>27</a:t>
            </a:fld>
            <a:endParaRPr lang="de-AT" dirty="0"/>
          </a:p>
        </p:txBody>
      </p:sp>
    </p:spTree>
    <p:extLst>
      <p:ext uri="{BB962C8B-B14F-4D97-AF65-F5344CB8AC3E}">
        <p14:creationId xmlns:p14="http://schemas.microsoft.com/office/powerpoint/2010/main" val="185777265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AT" dirty="0"/>
          </a:p>
        </p:txBody>
      </p:sp>
      <p:sp>
        <p:nvSpPr>
          <p:cNvPr id="4" name="Foliennummernplatzhalter 3"/>
          <p:cNvSpPr>
            <a:spLocks noGrp="1"/>
          </p:cNvSpPr>
          <p:nvPr>
            <p:ph type="sldNum" sz="quarter" idx="10"/>
          </p:nvPr>
        </p:nvSpPr>
        <p:spPr/>
        <p:txBody>
          <a:bodyPr/>
          <a:lstStyle/>
          <a:p>
            <a:fld id="{F1BE7B04-C343-4D95-859B-C209FFFCE1CE}" type="slidenum">
              <a:rPr lang="de-AT" smtClean="0"/>
              <a:t>28</a:t>
            </a:fld>
            <a:endParaRPr lang="de-AT" dirty="0"/>
          </a:p>
        </p:txBody>
      </p:sp>
    </p:spTree>
    <p:extLst>
      <p:ext uri="{BB962C8B-B14F-4D97-AF65-F5344CB8AC3E}">
        <p14:creationId xmlns:p14="http://schemas.microsoft.com/office/powerpoint/2010/main" val="34859179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a:t>Titelmasterformat durch Klicken bearbeiten</a:t>
            </a:r>
          </a:p>
        </p:txBody>
      </p:sp>
      <p:sp>
        <p:nvSpPr>
          <p:cNvPr id="3" name="Unt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a:t>Formatvorlage des Untertitelmasters durch Klicken bearbeiten</a:t>
            </a:r>
          </a:p>
        </p:txBody>
      </p:sp>
      <p:sp>
        <p:nvSpPr>
          <p:cNvPr id="4" name="Datumsplatzhalter 3"/>
          <p:cNvSpPr>
            <a:spLocks noGrp="1"/>
          </p:cNvSpPr>
          <p:nvPr>
            <p:ph type="dt" sz="half" idx="10"/>
          </p:nvPr>
        </p:nvSpPr>
        <p:spPr/>
        <p:txBody>
          <a:bodyPr/>
          <a:lstStyle/>
          <a:p>
            <a:fld id="{328BE66C-E8D2-4A33-9819-6C26CB4BEA18}" type="datetime1">
              <a:rPr lang="de-DE" smtClean="0"/>
              <a:t>25.04.2019</a:t>
            </a:fld>
            <a:endParaRPr lang="de-DE" dirty="0"/>
          </a:p>
        </p:txBody>
      </p:sp>
      <p:sp>
        <p:nvSpPr>
          <p:cNvPr id="5" name="Fußzeilenplatzhalter 4"/>
          <p:cNvSpPr>
            <a:spLocks noGrp="1"/>
          </p:cNvSpPr>
          <p:nvPr>
            <p:ph type="ftr" sz="quarter" idx="11"/>
          </p:nvPr>
        </p:nvSpPr>
        <p:spPr>
          <a:xfrm>
            <a:off x="5868144" y="6351228"/>
            <a:ext cx="2895600" cy="365125"/>
          </a:xfrm>
        </p:spPr>
        <p:txBody>
          <a:bodyPr/>
          <a:lstStyle/>
          <a:p>
            <a:endParaRPr lang="de-DE" dirty="0"/>
          </a:p>
        </p:txBody>
      </p:sp>
      <p:sp>
        <p:nvSpPr>
          <p:cNvPr id="6" name="Foliennummernplatzhalter 5"/>
          <p:cNvSpPr>
            <a:spLocks noGrp="1"/>
          </p:cNvSpPr>
          <p:nvPr>
            <p:ph type="sldNum" sz="quarter" idx="12"/>
          </p:nvPr>
        </p:nvSpPr>
        <p:spPr>
          <a:xfrm>
            <a:off x="3419872" y="6351229"/>
            <a:ext cx="2133600" cy="365125"/>
          </a:xfrm>
        </p:spPr>
        <p:txBody>
          <a:bodyPr/>
          <a:lstStyle>
            <a:lvl1pPr algn="ctr">
              <a:defRPr/>
            </a:lvl1pPr>
          </a:lstStyle>
          <a:p>
            <a:fld id="{2FF586BC-B1D0-46E9-B07F-94C8E81EA876}" type="slidenum">
              <a:rPr lang="de-DE" smtClean="0"/>
              <a:pPr/>
              <a:t>‹Nr.›</a:t>
            </a:fld>
            <a:endParaRPr lang="de-DE" dirty="0"/>
          </a:p>
        </p:txBody>
      </p:sp>
    </p:spTree>
    <p:extLst>
      <p:ext uri="{BB962C8B-B14F-4D97-AF65-F5344CB8AC3E}">
        <p14:creationId xmlns:p14="http://schemas.microsoft.com/office/powerpoint/2010/main" val="9504289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Vertikaler Textplatzhalter 2"/>
          <p:cNvSpPr>
            <a:spLocks noGrp="1"/>
          </p:cNvSpPr>
          <p:nvPr>
            <p:ph type="body" orient="vert" idx="1"/>
          </p:nvPr>
        </p:nvSpPr>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fld id="{297C8065-772C-4502-83BF-9EDC38833556}" type="datetime1">
              <a:rPr lang="de-DE" smtClean="0"/>
              <a:t>25.04.2019</a:t>
            </a:fld>
            <a:endParaRPr lang="de-DE" dirty="0"/>
          </a:p>
        </p:txBody>
      </p:sp>
      <p:sp>
        <p:nvSpPr>
          <p:cNvPr id="5" name="Fußzeilenplatzhalter 4"/>
          <p:cNvSpPr>
            <a:spLocks noGrp="1"/>
          </p:cNvSpPr>
          <p:nvPr>
            <p:ph type="ftr" sz="quarter" idx="11"/>
          </p:nvPr>
        </p:nvSpPr>
        <p:spPr/>
        <p:txBody>
          <a:bodyPr/>
          <a:lstStyle/>
          <a:p>
            <a:endParaRPr lang="de-DE" dirty="0"/>
          </a:p>
        </p:txBody>
      </p:sp>
      <p:sp>
        <p:nvSpPr>
          <p:cNvPr id="6" name="Foliennummernplatzhalter 5"/>
          <p:cNvSpPr>
            <a:spLocks noGrp="1"/>
          </p:cNvSpPr>
          <p:nvPr>
            <p:ph type="sldNum" sz="quarter" idx="12"/>
          </p:nvPr>
        </p:nvSpPr>
        <p:spPr/>
        <p:txBody>
          <a:bodyPr/>
          <a:lstStyle/>
          <a:p>
            <a:fld id="{2FF586BC-B1D0-46E9-B07F-94C8E81EA876}" type="slidenum">
              <a:rPr lang="de-DE" smtClean="0"/>
              <a:t>‹Nr.›</a:t>
            </a:fld>
            <a:endParaRPr lang="de-DE" dirty="0"/>
          </a:p>
        </p:txBody>
      </p:sp>
    </p:spTree>
    <p:extLst>
      <p:ext uri="{BB962C8B-B14F-4D97-AF65-F5344CB8AC3E}">
        <p14:creationId xmlns:p14="http://schemas.microsoft.com/office/powerpoint/2010/main" val="38993886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74638"/>
            <a:ext cx="2057400" cy="5851525"/>
          </a:xfrm>
        </p:spPr>
        <p:txBody>
          <a:bodyPr vert="eaVert"/>
          <a:lstStyle/>
          <a:p>
            <a:r>
              <a:rPr lang="de-DE"/>
              <a:t>Titelmasterformat durch Klicken bearbeiten</a:t>
            </a:r>
          </a:p>
        </p:txBody>
      </p:sp>
      <p:sp>
        <p:nvSpPr>
          <p:cNvPr id="3" name="Vertikaler Textplatzhalter 2"/>
          <p:cNvSpPr>
            <a:spLocks noGrp="1"/>
          </p:cNvSpPr>
          <p:nvPr>
            <p:ph type="body" orient="vert" idx="1"/>
          </p:nvPr>
        </p:nvSpPr>
        <p:spPr>
          <a:xfrm>
            <a:off x="457200" y="274638"/>
            <a:ext cx="6019800" cy="5851525"/>
          </a:xfrm>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fld id="{6B11D3FD-5877-40C5-BB0C-828870A714F6}" type="datetime1">
              <a:rPr lang="de-DE" smtClean="0"/>
              <a:t>25.04.2019</a:t>
            </a:fld>
            <a:endParaRPr lang="de-DE" dirty="0"/>
          </a:p>
        </p:txBody>
      </p:sp>
      <p:sp>
        <p:nvSpPr>
          <p:cNvPr id="5" name="Fußzeilenplatzhalter 4"/>
          <p:cNvSpPr>
            <a:spLocks noGrp="1"/>
          </p:cNvSpPr>
          <p:nvPr>
            <p:ph type="ftr" sz="quarter" idx="11"/>
          </p:nvPr>
        </p:nvSpPr>
        <p:spPr/>
        <p:txBody>
          <a:bodyPr/>
          <a:lstStyle/>
          <a:p>
            <a:endParaRPr lang="de-DE" dirty="0"/>
          </a:p>
        </p:txBody>
      </p:sp>
      <p:sp>
        <p:nvSpPr>
          <p:cNvPr id="6" name="Foliennummernplatzhalter 5"/>
          <p:cNvSpPr>
            <a:spLocks noGrp="1"/>
          </p:cNvSpPr>
          <p:nvPr>
            <p:ph type="sldNum" sz="quarter" idx="12"/>
          </p:nvPr>
        </p:nvSpPr>
        <p:spPr/>
        <p:txBody>
          <a:bodyPr/>
          <a:lstStyle/>
          <a:p>
            <a:fld id="{2FF586BC-B1D0-46E9-B07F-94C8E81EA876}" type="slidenum">
              <a:rPr lang="de-DE" smtClean="0"/>
              <a:t>‹Nr.›</a:t>
            </a:fld>
            <a:endParaRPr lang="de-DE" dirty="0"/>
          </a:p>
        </p:txBody>
      </p:sp>
    </p:spTree>
    <p:extLst>
      <p:ext uri="{BB962C8B-B14F-4D97-AF65-F5344CB8AC3E}">
        <p14:creationId xmlns:p14="http://schemas.microsoft.com/office/powerpoint/2010/main" val="20346497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idx="1"/>
          </p:nvPr>
        </p:nvSpPr>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fld id="{F00E20CC-B41D-452E-A87B-5FB144E93698}" type="datetime1">
              <a:rPr lang="de-DE" smtClean="0"/>
              <a:t>25.04.2019</a:t>
            </a:fld>
            <a:endParaRPr lang="de-DE" dirty="0"/>
          </a:p>
        </p:txBody>
      </p:sp>
      <p:sp>
        <p:nvSpPr>
          <p:cNvPr id="5" name="Fußzeilenplatzhalter 4"/>
          <p:cNvSpPr>
            <a:spLocks noGrp="1"/>
          </p:cNvSpPr>
          <p:nvPr>
            <p:ph type="ftr" sz="quarter" idx="11"/>
          </p:nvPr>
        </p:nvSpPr>
        <p:spPr/>
        <p:txBody>
          <a:bodyPr/>
          <a:lstStyle/>
          <a:p>
            <a:endParaRPr lang="de-DE" dirty="0"/>
          </a:p>
        </p:txBody>
      </p:sp>
      <p:sp>
        <p:nvSpPr>
          <p:cNvPr id="6" name="Foliennummernplatzhalter 5"/>
          <p:cNvSpPr>
            <a:spLocks noGrp="1"/>
          </p:cNvSpPr>
          <p:nvPr>
            <p:ph type="sldNum" sz="quarter" idx="12"/>
          </p:nvPr>
        </p:nvSpPr>
        <p:spPr/>
        <p:txBody>
          <a:bodyPr/>
          <a:lstStyle/>
          <a:p>
            <a:fld id="{2FF586BC-B1D0-46E9-B07F-94C8E81EA876}" type="slidenum">
              <a:rPr lang="de-DE" smtClean="0"/>
              <a:t>‹Nr.›</a:t>
            </a:fld>
            <a:endParaRPr lang="de-DE" dirty="0"/>
          </a:p>
        </p:txBody>
      </p:sp>
    </p:spTree>
    <p:extLst>
      <p:ext uri="{BB962C8B-B14F-4D97-AF65-F5344CB8AC3E}">
        <p14:creationId xmlns:p14="http://schemas.microsoft.com/office/powerpoint/2010/main" val="1247656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a:t>Titelmasterformat durch Klicken bearbeiten</a:t>
            </a:r>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Textmasterformat bearbeiten</a:t>
            </a:r>
          </a:p>
        </p:txBody>
      </p:sp>
      <p:sp>
        <p:nvSpPr>
          <p:cNvPr id="4" name="Datumsplatzhalter 3"/>
          <p:cNvSpPr>
            <a:spLocks noGrp="1"/>
          </p:cNvSpPr>
          <p:nvPr>
            <p:ph type="dt" sz="half" idx="10"/>
          </p:nvPr>
        </p:nvSpPr>
        <p:spPr/>
        <p:txBody>
          <a:bodyPr/>
          <a:lstStyle/>
          <a:p>
            <a:fld id="{860436A8-D7D5-4EA2-9286-0B4BC4F53CAE}" type="datetime1">
              <a:rPr lang="de-DE" smtClean="0"/>
              <a:t>25.04.2019</a:t>
            </a:fld>
            <a:endParaRPr lang="de-DE" dirty="0"/>
          </a:p>
        </p:txBody>
      </p:sp>
      <p:sp>
        <p:nvSpPr>
          <p:cNvPr id="5" name="Fußzeilenplatzhalter 4"/>
          <p:cNvSpPr>
            <a:spLocks noGrp="1"/>
          </p:cNvSpPr>
          <p:nvPr>
            <p:ph type="ftr" sz="quarter" idx="11"/>
          </p:nvPr>
        </p:nvSpPr>
        <p:spPr/>
        <p:txBody>
          <a:bodyPr/>
          <a:lstStyle/>
          <a:p>
            <a:endParaRPr lang="de-DE" dirty="0"/>
          </a:p>
        </p:txBody>
      </p:sp>
      <p:sp>
        <p:nvSpPr>
          <p:cNvPr id="6" name="Foliennummernplatzhalter 5"/>
          <p:cNvSpPr>
            <a:spLocks noGrp="1"/>
          </p:cNvSpPr>
          <p:nvPr>
            <p:ph type="sldNum" sz="quarter" idx="12"/>
          </p:nvPr>
        </p:nvSpPr>
        <p:spPr/>
        <p:txBody>
          <a:bodyPr/>
          <a:lstStyle/>
          <a:p>
            <a:fld id="{2FF586BC-B1D0-46E9-B07F-94C8E81EA876}" type="slidenum">
              <a:rPr lang="de-DE" smtClean="0"/>
              <a:t>‹Nr.›</a:t>
            </a:fld>
            <a:endParaRPr lang="de-DE" dirty="0"/>
          </a:p>
        </p:txBody>
      </p:sp>
    </p:spTree>
    <p:extLst>
      <p:ext uri="{BB962C8B-B14F-4D97-AF65-F5344CB8AC3E}">
        <p14:creationId xmlns:p14="http://schemas.microsoft.com/office/powerpoint/2010/main" val="26823542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p:cNvSpPr>
            <a:spLocks noGrp="1"/>
          </p:cNvSpPr>
          <p:nvPr>
            <p:ph type="dt" sz="half" idx="10"/>
          </p:nvPr>
        </p:nvSpPr>
        <p:spPr/>
        <p:txBody>
          <a:bodyPr/>
          <a:lstStyle/>
          <a:p>
            <a:fld id="{174C1080-D508-43AC-B694-4A0A6FC622A3}" type="datetime1">
              <a:rPr lang="de-DE" smtClean="0"/>
              <a:t>25.04.2019</a:t>
            </a:fld>
            <a:endParaRPr lang="de-DE" dirty="0"/>
          </a:p>
        </p:txBody>
      </p:sp>
      <p:sp>
        <p:nvSpPr>
          <p:cNvPr id="6" name="Fußzeilenplatzhalter 5"/>
          <p:cNvSpPr>
            <a:spLocks noGrp="1"/>
          </p:cNvSpPr>
          <p:nvPr>
            <p:ph type="ftr" sz="quarter" idx="11"/>
          </p:nvPr>
        </p:nvSpPr>
        <p:spPr/>
        <p:txBody>
          <a:bodyPr/>
          <a:lstStyle/>
          <a:p>
            <a:endParaRPr lang="de-DE" dirty="0"/>
          </a:p>
        </p:txBody>
      </p:sp>
      <p:sp>
        <p:nvSpPr>
          <p:cNvPr id="7" name="Foliennummernplatzhalter 6"/>
          <p:cNvSpPr>
            <a:spLocks noGrp="1"/>
          </p:cNvSpPr>
          <p:nvPr>
            <p:ph type="sldNum" sz="quarter" idx="12"/>
          </p:nvPr>
        </p:nvSpPr>
        <p:spPr/>
        <p:txBody>
          <a:bodyPr/>
          <a:lstStyle/>
          <a:p>
            <a:fld id="{2FF586BC-B1D0-46E9-B07F-94C8E81EA876}" type="slidenum">
              <a:rPr lang="de-DE" smtClean="0"/>
              <a:t>‹Nr.›</a:t>
            </a:fld>
            <a:endParaRPr lang="de-DE" dirty="0"/>
          </a:p>
        </p:txBody>
      </p:sp>
    </p:spTree>
    <p:extLst>
      <p:ext uri="{BB962C8B-B14F-4D97-AF65-F5344CB8AC3E}">
        <p14:creationId xmlns:p14="http://schemas.microsoft.com/office/powerpoint/2010/main" val="15471556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e-DE"/>
              <a:t>Titelmasterformat durch Klicken bearbeiten</a:t>
            </a:r>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p:cNvSpPr>
            <a:spLocks noGrp="1"/>
          </p:cNvSpPr>
          <p:nvPr>
            <p:ph type="dt" sz="half" idx="10"/>
          </p:nvPr>
        </p:nvSpPr>
        <p:spPr/>
        <p:txBody>
          <a:bodyPr/>
          <a:lstStyle/>
          <a:p>
            <a:fld id="{AB39FF90-1812-4238-A0A3-888372210796}" type="datetime1">
              <a:rPr lang="de-DE" smtClean="0"/>
              <a:t>25.04.2019</a:t>
            </a:fld>
            <a:endParaRPr lang="de-DE" dirty="0"/>
          </a:p>
        </p:txBody>
      </p:sp>
      <p:sp>
        <p:nvSpPr>
          <p:cNvPr id="8" name="Fußzeilenplatzhalter 7"/>
          <p:cNvSpPr>
            <a:spLocks noGrp="1"/>
          </p:cNvSpPr>
          <p:nvPr>
            <p:ph type="ftr" sz="quarter" idx="11"/>
          </p:nvPr>
        </p:nvSpPr>
        <p:spPr/>
        <p:txBody>
          <a:bodyPr/>
          <a:lstStyle/>
          <a:p>
            <a:endParaRPr lang="de-DE" dirty="0"/>
          </a:p>
        </p:txBody>
      </p:sp>
      <p:sp>
        <p:nvSpPr>
          <p:cNvPr id="9" name="Foliennummernplatzhalter 8"/>
          <p:cNvSpPr>
            <a:spLocks noGrp="1"/>
          </p:cNvSpPr>
          <p:nvPr>
            <p:ph type="sldNum" sz="quarter" idx="12"/>
          </p:nvPr>
        </p:nvSpPr>
        <p:spPr/>
        <p:txBody>
          <a:bodyPr/>
          <a:lstStyle/>
          <a:p>
            <a:fld id="{2FF586BC-B1D0-46E9-B07F-94C8E81EA876}" type="slidenum">
              <a:rPr lang="de-DE" smtClean="0"/>
              <a:t>‹Nr.›</a:t>
            </a:fld>
            <a:endParaRPr lang="de-DE" dirty="0"/>
          </a:p>
        </p:txBody>
      </p:sp>
    </p:spTree>
    <p:extLst>
      <p:ext uri="{BB962C8B-B14F-4D97-AF65-F5344CB8AC3E}">
        <p14:creationId xmlns:p14="http://schemas.microsoft.com/office/powerpoint/2010/main" val="31844986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Datumsplatzhalter 2"/>
          <p:cNvSpPr>
            <a:spLocks noGrp="1"/>
          </p:cNvSpPr>
          <p:nvPr>
            <p:ph type="dt" sz="half" idx="10"/>
          </p:nvPr>
        </p:nvSpPr>
        <p:spPr/>
        <p:txBody>
          <a:bodyPr/>
          <a:lstStyle/>
          <a:p>
            <a:fld id="{08BCD7A5-BED5-4845-BD02-5E20D4030C7E}" type="datetime1">
              <a:rPr lang="de-DE" smtClean="0"/>
              <a:t>25.04.2019</a:t>
            </a:fld>
            <a:endParaRPr lang="de-DE" dirty="0"/>
          </a:p>
        </p:txBody>
      </p:sp>
      <p:sp>
        <p:nvSpPr>
          <p:cNvPr id="4" name="Fußzeilenplatzhalter 3"/>
          <p:cNvSpPr>
            <a:spLocks noGrp="1"/>
          </p:cNvSpPr>
          <p:nvPr>
            <p:ph type="ftr" sz="quarter" idx="11"/>
          </p:nvPr>
        </p:nvSpPr>
        <p:spPr/>
        <p:txBody>
          <a:bodyPr/>
          <a:lstStyle/>
          <a:p>
            <a:endParaRPr lang="de-DE" dirty="0"/>
          </a:p>
        </p:txBody>
      </p:sp>
      <p:sp>
        <p:nvSpPr>
          <p:cNvPr id="5" name="Foliennummernplatzhalter 4"/>
          <p:cNvSpPr>
            <a:spLocks noGrp="1"/>
          </p:cNvSpPr>
          <p:nvPr>
            <p:ph type="sldNum" sz="quarter" idx="12"/>
          </p:nvPr>
        </p:nvSpPr>
        <p:spPr/>
        <p:txBody>
          <a:bodyPr/>
          <a:lstStyle/>
          <a:p>
            <a:fld id="{2FF586BC-B1D0-46E9-B07F-94C8E81EA876}" type="slidenum">
              <a:rPr lang="de-DE" smtClean="0"/>
              <a:t>‹Nr.›</a:t>
            </a:fld>
            <a:endParaRPr lang="de-DE" dirty="0"/>
          </a:p>
        </p:txBody>
      </p:sp>
    </p:spTree>
    <p:extLst>
      <p:ext uri="{BB962C8B-B14F-4D97-AF65-F5344CB8AC3E}">
        <p14:creationId xmlns:p14="http://schemas.microsoft.com/office/powerpoint/2010/main" val="29513127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41B6D56A-A24E-4538-83B2-67D9F2A6504B}" type="datetime1">
              <a:rPr lang="de-DE" smtClean="0"/>
              <a:t>25.04.2019</a:t>
            </a:fld>
            <a:endParaRPr lang="de-DE" dirty="0"/>
          </a:p>
        </p:txBody>
      </p:sp>
      <p:sp>
        <p:nvSpPr>
          <p:cNvPr id="3" name="Fußzeilenplatzhalter 2"/>
          <p:cNvSpPr>
            <a:spLocks noGrp="1"/>
          </p:cNvSpPr>
          <p:nvPr>
            <p:ph type="ftr" sz="quarter" idx="11"/>
          </p:nvPr>
        </p:nvSpPr>
        <p:spPr/>
        <p:txBody>
          <a:bodyPr/>
          <a:lstStyle/>
          <a:p>
            <a:endParaRPr lang="de-DE" dirty="0"/>
          </a:p>
        </p:txBody>
      </p:sp>
      <p:sp>
        <p:nvSpPr>
          <p:cNvPr id="4" name="Foliennummernplatzhalter 3"/>
          <p:cNvSpPr>
            <a:spLocks noGrp="1"/>
          </p:cNvSpPr>
          <p:nvPr>
            <p:ph type="sldNum" sz="quarter" idx="12"/>
          </p:nvPr>
        </p:nvSpPr>
        <p:spPr/>
        <p:txBody>
          <a:bodyPr/>
          <a:lstStyle/>
          <a:p>
            <a:fld id="{2FF586BC-B1D0-46E9-B07F-94C8E81EA876}" type="slidenum">
              <a:rPr lang="de-DE" smtClean="0"/>
              <a:t>‹Nr.›</a:t>
            </a:fld>
            <a:endParaRPr lang="de-DE" dirty="0"/>
          </a:p>
        </p:txBody>
      </p:sp>
    </p:spTree>
    <p:extLst>
      <p:ext uri="{BB962C8B-B14F-4D97-AF65-F5344CB8AC3E}">
        <p14:creationId xmlns:p14="http://schemas.microsoft.com/office/powerpoint/2010/main" val="42084591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a:t>Titelmasterformat durch Klicken bearbeiten</a:t>
            </a:r>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
        <p:nvSpPr>
          <p:cNvPr id="5" name="Datumsplatzhalter 4"/>
          <p:cNvSpPr>
            <a:spLocks noGrp="1"/>
          </p:cNvSpPr>
          <p:nvPr>
            <p:ph type="dt" sz="half" idx="10"/>
          </p:nvPr>
        </p:nvSpPr>
        <p:spPr/>
        <p:txBody>
          <a:bodyPr/>
          <a:lstStyle/>
          <a:p>
            <a:fld id="{D03DF0BA-6B2A-4D88-BC16-764D8B11F789}" type="datetime1">
              <a:rPr lang="de-DE" smtClean="0"/>
              <a:t>25.04.2019</a:t>
            </a:fld>
            <a:endParaRPr lang="de-DE" dirty="0"/>
          </a:p>
        </p:txBody>
      </p:sp>
      <p:sp>
        <p:nvSpPr>
          <p:cNvPr id="6" name="Fußzeilenplatzhalter 5"/>
          <p:cNvSpPr>
            <a:spLocks noGrp="1"/>
          </p:cNvSpPr>
          <p:nvPr>
            <p:ph type="ftr" sz="quarter" idx="11"/>
          </p:nvPr>
        </p:nvSpPr>
        <p:spPr/>
        <p:txBody>
          <a:bodyPr/>
          <a:lstStyle/>
          <a:p>
            <a:endParaRPr lang="de-DE" dirty="0"/>
          </a:p>
        </p:txBody>
      </p:sp>
      <p:sp>
        <p:nvSpPr>
          <p:cNvPr id="7" name="Foliennummernplatzhalter 6"/>
          <p:cNvSpPr>
            <a:spLocks noGrp="1"/>
          </p:cNvSpPr>
          <p:nvPr>
            <p:ph type="sldNum" sz="quarter" idx="12"/>
          </p:nvPr>
        </p:nvSpPr>
        <p:spPr/>
        <p:txBody>
          <a:bodyPr/>
          <a:lstStyle/>
          <a:p>
            <a:fld id="{2FF586BC-B1D0-46E9-B07F-94C8E81EA876}" type="slidenum">
              <a:rPr lang="de-DE" smtClean="0"/>
              <a:t>‹Nr.›</a:t>
            </a:fld>
            <a:endParaRPr lang="de-DE" dirty="0"/>
          </a:p>
        </p:txBody>
      </p:sp>
    </p:spTree>
    <p:extLst>
      <p:ext uri="{BB962C8B-B14F-4D97-AF65-F5344CB8AC3E}">
        <p14:creationId xmlns:p14="http://schemas.microsoft.com/office/powerpoint/2010/main" val="17904604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a:t>Titelmasterformat durch Klicken bearbeiten</a:t>
            </a:r>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dirty="0"/>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
        <p:nvSpPr>
          <p:cNvPr id="5" name="Datumsplatzhalter 4"/>
          <p:cNvSpPr>
            <a:spLocks noGrp="1"/>
          </p:cNvSpPr>
          <p:nvPr>
            <p:ph type="dt" sz="half" idx="10"/>
          </p:nvPr>
        </p:nvSpPr>
        <p:spPr/>
        <p:txBody>
          <a:bodyPr/>
          <a:lstStyle/>
          <a:p>
            <a:fld id="{DADA706A-64E1-4654-9526-BB9EF031A191}" type="datetime1">
              <a:rPr lang="de-DE" smtClean="0"/>
              <a:t>25.04.2019</a:t>
            </a:fld>
            <a:endParaRPr lang="de-DE" dirty="0"/>
          </a:p>
        </p:txBody>
      </p:sp>
      <p:sp>
        <p:nvSpPr>
          <p:cNvPr id="6" name="Fußzeilenplatzhalter 5"/>
          <p:cNvSpPr>
            <a:spLocks noGrp="1"/>
          </p:cNvSpPr>
          <p:nvPr>
            <p:ph type="ftr" sz="quarter" idx="11"/>
          </p:nvPr>
        </p:nvSpPr>
        <p:spPr/>
        <p:txBody>
          <a:bodyPr/>
          <a:lstStyle/>
          <a:p>
            <a:endParaRPr lang="de-DE" dirty="0"/>
          </a:p>
        </p:txBody>
      </p:sp>
      <p:sp>
        <p:nvSpPr>
          <p:cNvPr id="7" name="Foliennummernplatzhalter 6"/>
          <p:cNvSpPr>
            <a:spLocks noGrp="1"/>
          </p:cNvSpPr>
          <p:nvPr>
            <p:ph type="sldNum" sz="quarter" idx="12"/>
          </p:nvPr>
        </p:nvSpPr>
        <p:spPr/>
        <p:txBody>
          <a:bodyPr/>
          <a:lstStyle/>
          <a:p>
            <a:fld id="{2FF586BC-B1D0-46E9-B07F-94C8E81EA876}" type="slidenum">
              <a:rPr lang="de-DE" smtClean="0"/>
              <a:t>‹Nr.›</a:t>
            </a:fld>
            <a:endParaRPr lang="de-DE" dirty="0"/>
          </a:p>
        </p:txBody>
      </p:sp>
    </p:spTree>
    <p:extLst>
      <p:ext uri="{BB962C8B-B14F-4D97-AF65-F5344CB8AC3E}">
        <p14:creationId xmlns:p14="http://schemas.microsoft.com/office/powerpoint/2010/main" val="33087553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de-DE"/>
              <a:t>Titelmasterformat durch Klicken bearbeiten</a:t>
            </a:r>
          </a:p>
        </p:txBody>
      </p:sp>
      <p:sp>
        <p:nvSpPr>
          <p:cNvPr id="3" name="Textplatzhalt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2A0B145-B384-43B7-B2BE-5A3AB077D44F}" type="datetime1">
              <a:rPr lang="de-DE" smtClean="0"/>
              <a:t>25.04.2019</a:t>
            </a:fld>
            <a:endParaRPr lang="de-DE" dirty="0"/>
          </a:p>
        </p:txBody>
      </p:sp>
      <p:sp>
        <p:nvSpPr>
          <p:cNvPr id="5" name="Fußzeilenplatzhalt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dirty="0"/>
          </a:p>
        </p:txBody>
      </p:sp>
      <p:sp>
        <p:nvSpPr>
          <p:cNvPr id="6" name="Foliennummernplatzhalt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FF586BC-B1D0-46E9-B07F-94C8E81EA876}" type="slidenum">
              <a:rPr lang="de-DE" smtClean="0"/>
              <a:t>‹Nr.›</a:t>
            </a:fld>
            <a:endParaRPr lang="de-DE" dirty="0"/>
          </a:p>
        </p:txBody>
      </p:sp>
    </p:spTree>
    <p:extLst>
      <p:ext uri="{BB962C8B-B14F-4D97-AF65-F5344CB8AC3E}">
        <p14:creationId xmlns:p14="http://schemas.microsoft.com/office/powerpoint/2010/main" val="420461922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2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2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2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2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8.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2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9.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2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0.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3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1.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3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2.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3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3.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3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4.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3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5.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3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6.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3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7.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3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8.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3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9.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3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0.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4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1.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4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2.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4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3.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4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4.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4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5.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4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6.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4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7.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4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8.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4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9.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4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0.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1.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5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2.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5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3.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5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4.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5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5.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5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6.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5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7.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5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8.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5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9.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5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0.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1.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6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2.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6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3.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6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4.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6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5.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Grafik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580112" y="5208676"/>
            <a:ext cx="3563888" cy="1649323"/>
          </a:xfrm>
          <a:prstGeom prst="rect">
            <a:avLst/>
          </a:prstGeom>
        </p:spPr>
      </p:pic>
      <p:sp>
        <p:nvSpPr>
          <p:cNvPr id="2" name="Textfeld 1"/>
          <p:cNvSpPr txBox="1"/>
          <p:nvPr/>
        </p:nvSpPr>
        <p:spPr>
          <a:xfrm>
            <a:off x="683568" y="953374"/>
            <a:ext cx="7848872" cy="1323439"/>
          </a:xfrm>
          <a:prstGeom prst="rect">
            <a:avLst/>
          </a:prstGeom>
          <a:noFill/>
        </p:spPr>
        <p:txBody>
          <a:bodyPr wrap="square" rtlCol="0">
            <a:spAutoFit/>
          </a:bodyPr>
          <a:lstStyle/>
          <a:p>
            <a:pPr algn="ctr"/>
            <a:r>
              <a:rPr lang="de-AT" sz="4400" dirty="0"/>
              <a:t>Der/die Aufsichtsratsvorsitzende</a:t>
            </a:r>
          </a:p>
          <a:p>
            <a:pPr algn="ctr"/>
            <a:r>
              <a:rPr lang="de-AT" sz="3600" dirty="0"/>
              <a:t>als „</a:t>
            </a:r>
            <a:r>
              <a:rPr lang="de-AT" sz="3600" i="1" dirty="0"/>
              <a:t>primus inter pares</a:t>
            </a:r>
            <a:r>
              <a:rPr lang="de-AT" sz="3600" dirty="0"/>
              <a:t>“</a:t>
            </a:r>
          </a:p>
        </p:txBody>
      </p:sp>
      <p:sp>
        <p:nvSpPr>
          <p:cNvPr id="3" name="Textfeld 2"/>
          <p:cNvSpPr txBox="1"/>
          <p:nvPr/>
        </p:nvSpPr>
        <p:spPr>
          <a:xfrm>
            <a:off x="683568" y="3207069"/>
            <a:ext cx="7848872" cy="738664"/>
          </a:xfrm>
          <a:prstGeom prst="rect">
            <a:avLst/>
          </a:prstGeom>
          <a:noFill/>
        </p:spPr>
        <p:txBody>
          <a:bodyPr wrap="square" rtlCol="0">
            <a:spAutoFit/>
          </a:bodyPr>
          <a:lstStyle/>
          <a:p>
            <a:pPr algn="ctr"/>
            <a:r>
              <a:rPr lang="de-AT" altLang="de-DE" sz="2400" dirty="0"/>
              <a:t>HonProf Dr Georg Schima, M.B.L.-HSG, LL.M. (Vaduz)</a:t>
            </a:r>
          </a:p>
          <a:p>
            <a:endParaRPr lang="de-AT" dirty="0"/>
          </a:p>
        </p:txBody>
      </p:sp>
      <p:sp>
        <p:nvSpPr>
          <p:cNvPr id="4" name="Textfeld 3"/>
          <p:cNvSpPr txBox="1"/>
          <p:nvPr/>
        </p:nvSpPr>
        <p:spPr>
          <a:xfrm>
            <a:off x="683568" y="4581128"/>
            <a:ext cx="7848872" cy="369332"/>
          </a:xfrm>
          <a:prstGeom prst="rect">
            <a:avLst/>
          </a:prstGeom>
          <a:noFill/>
        </p:spPr>
        <p:txBody>
          <a:bodyPr wrap="square" rtlCol="0">
            <a:spAutoFit/>
          </a:bodyPr>
          <a:lstStyle/>
          <a:p>
            <a:pPr algn="ctr"/>
            <a:r>
              <a:rPr lang="de-AT" dirty="0"/>
              <a:t>26. Februar 2019</a:t>
            </a:r>
          </a:p>
        </p:txBody>
      </p:sp>
      <p:pic>
        <p:nvPicPr>
          <p:cNvPr id="7" name="Grafik 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51520" y="5643364"/>
            <a:ext cx="1594716" cy="1025996"/>
          </a:xfrm>
          <a:prstGeom prst="rect">
            <a:avLst/>
          </a:prstGeom>
        </p:spPr>
      </p:pic>
      <p:sp>
        <p:nvSpPr>
          <p:cNvPr id="10" name="Foliennummernplatzhalter 9"/>
          <p:cNvSpPr>
            <a:spLocks noGrp="1"/>
          </p:cNvSpPr>
          <p:nvPr>
            <p:ph type="sldNum" sz="quarter" idx="12"/>
          </p:nvPr>
        </p:nvSpPr>
        <p:spPr/>
        <p:txBody>
          <a:bodyPr/>
          <a:lstStyle/>
          <a:p>
            <a:endParaRPr lang="de-DE" dirty="0"/>
          </a:p>
        </p:txBody>
      </p:sp>
    </p:spTree>
    <p:extLst>
      <p:ext uri="{BB962C8B-B14F-4D97-AF65-F5344CB8AC3E}">
        <p14:creationId xmlns:p14="http://schemas.microsoft.com/office/powerpoint/2010/main" val="329103076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Grafik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580112" y="5208676"/>
            <a:ext cx="3563888" cy="1649323"/>
          </a:xfrm>
          <a:prstGeom prst="rect">
            <a:avLst/>
          </a:prstGeom>
        </p:spPr>
      </p:pic>
      <p:sp>
        <p:nvSpPr>
          <p:cNvPr id="2" name="Textfeld 1"/>
          <p:cNvSpPr txBox="1"/>
          <p:nvPr/>
        </p:nvSpPr>
        <p:spPr>
          <a:xfrm>
            <a:off x="683568" y="953374"/>
            <a:ext cx="7848872" cy="1138773"/>
          </a:xfrm>
          <a:prstGeom prst="rect">
            <a:avLst/>
          </a:prstGeom>
          <a:noFill/>
        </p:spPr>
        <p:txBody>
          <a:bodyPr wrap="square" rtlCol="0">
            <a:spAutoFit/>
          </a:bodyPr>
          <a:lstStyle/>
          <a:p>
            <a:pPr algn="ctr"/>
            <a:r>
              <a:rPr lang="de-AT" sz="3000" b="1" dirty="0"/>
              <a:t>II. Persönliche Voraussetzungen/Qualifikationen</a:t>
            </a:r>
          </a:p>
          <a:p>
            <a:pPr algn="ctr"/>
            <a:endParaRPr lang="de-AT" sz="3600" b="1" dirty="0"/>
          </a:p>
        </p:txBody>
      </p:sp>
      <p:sp>
        <p:nvSpPr>
          <p:cNvPr id="7" name="Textfeld 6"/>
          <p:cNvSpPr txBox="1"/>
          <p:nvPr/>
        </p:nvSpPr>
        <p:spPr>
          <a:xfrm>
            <a:off x="683568" y="1772816"/>
            <a:ext cx="7848872" cy="4862870"/>
          </a:xfrm>
          <a:prstGeom prst="rect">
            <a:avLst/>
          </a:prstGeom>
          <a:noFill/>
        </p:spPr>
        <p:txBody>
          <a:bodyPr wrap="square" rtlCol="0">
            <a:spAutoFit/>
          </a:bodyPr>
          <a:lstStyle/>
          <a:p>
            <a:pPr algn="just"/>
            <a:endParaRPr lang="de-AT" sz="2400" dirty="0"/>
          </a:p>
          <a:p>
            <a:pPr marL="530225" indent="-436563" algn="just">
              <a:buFont typeface="Arial" panose="020B0604020202020204" pitchFamily="34" charset="0"/>
              <a:buChar char="•"/>
              <a:tabLst>
                <a:tab pos="987425" algn="l"/>
              </a:tabLst>
            </a:pPr>
            <a:r>
              <a:rPr lang="sv-SE" sz="2200" dirty="0"/>
              <a:t>Keine spezifischen gesetzlichen Anforderungen; AktG kennt nur </a:t>
            </a:r>
            <a:r>
              <a:rPr lang="de-AT" sz="2200" dirty="0"/>
              <a:t>allgemeine Qualifikationserfordernisse für das einzelne (einfache) Aufsichtsratsmitglied, denen der/die Aufsichtsratsvorsitzende als Mitglied des Plenums selbstverständlich auch genügen muss</a:t>
            </a:r>
          </a:p>
          <a:p>
            <a:pPr marL="530225" indent="-436563" algn="just">
              <a:buFont typeface="Arial" panose="020B0604020202020204" pitchFamily="34" charset="0"/>
              <a:buChar char="•"/>
              <a:tabLst>
                <a:tab pos="987425" algn="l"/>
              </a:tabLst>
            </a:pPr>
            <a:r>
              <a:rPr lang="sv-SE" sz="2200" dirty="0"/>
              <a:t>Nur natürliche, voll handlungsfähige Personen</a:t>
            </a:r>
          </a:p>
          <a:p>
            <a:pPr marL="530225" indent="-436563" algn="just">
              <a:buFont typeface="Arial" panose="020B0604020202020204" pitchFamily="34" charset="0"/>
              <a:buChar char="•"/>
              <a:tabLst>
                <a:tab pos="987425" algn="l"/>
              </a:tabLst>
            </a:pPr>
            <a:r>
              <a:rPr lang="sv-SE" sz="2200" dirty="0"/>
              <a:t>Satzung kann weitere Voraussetzungen (Ausbildung, Berufserfahrung, etc) vorsehen, sie darf aber kein Aufsichtsratsmitglied von Bekleidung </a:t>
            </a:r>
            <a:r>
              <a:rPr lang="de-AT" sz="2200" dirty="0"/>
              <a:t>des Vorsitzendenamtes ausschließen</a:t>
            </a:r>
          </a:p>
          <a:p>
            <a:pPr marL="530225" indent="-436563" algn="just">
              <a:buFont typeface="Arial" panose="020B0604020202020204" pitchFamily="34" charset="0"/>
              <a:buChar char="•"/>
              <a:tabLst>
                <a:tab pos="987425" algn="l"/>
              </a:tabLst>
            </a:pPr>
            <a:endParaRPr lang="sv-SE" sz="2200" dirty="0"/>
          </a:p>
          <a:p>
            <a:pPr marL="530225" indent="-436563" algn="just">
              <a:buFont typeface="Arial" panose="020B0604020202020204" pitchFamily="34" charset="0"/>
              <a:buChar char="•"/>
              <a:tabLst>
                <a:tab pos="987425" algn="l"/>
              </a:tabLst>
            </a:pPr>
            <a:endParaRPr lang="sv-SE" sz="2200" dirty="0"/>
          </a:p>
          <a:p>
            <a:pPr marL="530225" indent="-436563" algn="just">
              <a:buFont typeface="Arial" panose="020B0604020202020204" pitchFamily="34" charset="0"/>
              <a:buChar char="•"/>
              <a:tabLst>
                <a:tab pos="987425" algn="l"/>
              </a:tabLst>
            </a:pPr>
            <a:endParaRPr lang="sv-SE" sz="2200" dirty="0"/>
          </a:p>
        </p:txBody>
      </p:sp>
      <p:pic>
        <p:nvPicPr>
          <p:cNvPr id="3" name="Grafik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51520" y="5643364"/>
            <a:ext cx="1594716" cy="1025996"/>
          </a:xfrm>
          <a:prstGeom prst="rect">
            <a:avLst/>
          </a:prstGeom>
        </p:spPr>
      </p:pic>
      <p:sp>
        <p:nvSpPr>
          <p:cNvPr id="9" name="Foliennummernplatzhalter 8"/>
          <p:cNvSpPr>
            <a:spLocks noGrp="1"/>
          </p:cNvSpPr>
          <p:nvPr>
            <p:ph type="sldNum" sz="quarter" idx="12"/>
          </p:nvPr>
        </p:nvSpPr>
        <p:spPr/>
        <p:txBody>
          <a:bodyPr/>
          <a:lstStyle/>
          <a:p>
            <a:fld id="{2FF586BC-B1D0-46E9-B07F-94C8E81EA876}" type="slidenum">
              <a:rPr lang="de-DE" smtClean="0"/>
              <a:t>10</a:t>
            </a:fld>
            <a:endParaRPr lang="de-DE" dirty="0"/>
          </a:p>
        </p:txBody>
      </p:sp>
    </p:spTree>
    <p:extLst>
      <p:ext uri="{BB962C8B-B14F-4D97-AF65-F5344CB8AC3E}">
        <p14:creationId xmlns:p14="http://schemas.microsoft.com/office/powerpoint/2010/main" val="138141659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Grafik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580112" y="5208676"/>
            <a:ext cx="3563888" cy="1649323"/>
          </a:xfrm>
          <a:prstGeom prst="rect">
            <a:avLst/>
          </a:prstGeom>
        </p:spPr>
      </p:pic>
      <p:sp>
        <p:nvSpPr>
          <p:cNvPr id="2" name="Textfeld 1"/>
          <p:cNvSpPr txBox="1"/>
          <p:nvPr/>
        </p:nvSpPr>
        <p:spPr>
          <a:xfrm>
            <a:off x="683568" y="953374"/>
            <a:ext cx="7848872" cy="1138773"/>
          </a:xfrm>
          <a:prstGeom prst="rect">
            <a:avLst/>
          </a:prstGeom>
          <a:noFill/>
        </p:spPr>
        <p:txBody>
          <a:bodyPr wrap="square" rtlCol="0">
            <a:spAutoFit/>
          </a:bodyPr>
          <a:lstStyle/>
          <a:p>
            <a:pPr algn="ctr"/>
            <a:r>
              <a:rPr lang="de-AT" sz="3000" b="1" dirty="0"/>
              <a:t>II. Persönliche Voraussetzungen/Qualifikationen</a:t>
            </a:r>
          </a:p>
          <a:p>
            <a:pPr algn="ctr"/>
            <a:endParaRPr lang="de-AT" sz="3600" b="1" dirty="0"/>
          </a:p>
        </p:txBody>
      </p:sp>
      <p:sp>
        <p:nvSpPr>
          <p:cNvPr id="7" name="Textfeld 6"/>
          <p:cNvSpPr txBox="1"/>
          <p:nvPr/>
        </p:nvSpPr>
        <p:spPr>
          <a:xfrm>
            <a:off x="683568" y="1772816"/>
            <a:ext cx="7848872" cy="4185761"/>
          </a:xfrm>
          <a:prstGeom prst="rect">
            <a:avLst/>
          </a:prstGeom>
          <a:noFill/>
        </p:spPr>
        <p:txBody>
          <a:bodyPr wrap="square" rtlCol="0">
            <a:spAutoFit/>
          </a:bodyPr>
          <a:lstStyle/>
          <a:p>
            <a:pPr algn="just"/>
            <a:endParaRPr lang="de-AT" sz="2400" dirty="0"/>
          </a:p>
          <a:p>
            <a:pPr marL="530225" indent="-436563" algn="just">
              <a:buFont typeface="Arial" panose="020B0604020202020204" pitchFamily="34" charset="0"/>
              <a:buChar char="•"/>
              <a:tabLst>
                <a:tab pos="987425" algn="l"/>
              </a:tabLst>
            </a:pPr>
            <a:r>
              <a:rPr lang="sv-SE" sz="2200" dirty="0"/>
              <a:t>Erhöhte Qualifikationserfordernisse gegenüber einfachen Aufsichtsratsmitgliedern</a:t>
            </a:r>
          </a:p>
          <a:p>
            <a:pPr marL="530225" indent="-436563" algn="just">
              <a:buFont typeface="Arial" panose="020B0604020202020204" pitchFamily="34" charset="0"/>
              <a:buChar char="•"/>
              <a:tabLst>
                <a:tab pos="987425" algn="l"/>
              </a:tabLst>
            </a:pPr>
            <a:endParaRPr lang="sv-SE" sz="2200" dirty="0"/>
          </a:p>
          <a:p>
            <a:pPr marL="530225" indent="-436563" algn="just">
              <a:buFont typeface="Arial" panose="020B0604020202020204" pitchFamily="34" charset="0"/>
              <a:buChar char="•"/>
              <a:tabLst>
                <a:tab pos="987425" algn="l"/>
              </a:tabLst>
            </a:pPr>
            <a:r>
              <a:rPr lang="sv-SE" sz="2200" dirty="0"/>
              <a:t>Kompetenzen </a:t>
            </a:r>
            <a:r>
              <a:rPr lang="de-AT" sz="2200" dirty="0"/>
              <a:t>zur Führung, Koordination und Kommunikation</a:t>
            </a:r>
            <a:endParaRPr lang="sv-SE" sz="2200" dirty="0"/>
          </a:p>
          <a:p>
            <a:pPr marL="93662" algn="just">
              <a:tabLst>
                <a:tab pos="987425" algn="l"/>
              </a:tabLst>
            </a:pPr>
            <a:endParaRPr lang="sv-SE" sz="2200" dirty="0"/>
          </a:p>
          <a:p>
            <a:pPr marL="530225" indent="-436563" algn="just">
              <a:buFont typeface="Arial" panose="020B0604020202020204" pitchFamily="34" charset="0"/>
              <a:buChar char="•"/>
              <a:tabLst>
                <a:tab pos="987425" algn="l"/>
              </a:tabLst>
            </a:pPr>
            <a:r>
              <a:rPr lang="sv-SE" sz="2200" dirty="0"/>
              <a:t>Betriebswirtschaftliche Fähigkeiten von immanentem Vorteil</a:t>
            </a:r>
          </a:p>
          <a:p>
            <a:pPr marL="93662" algn="just">
              <a:tabLst>
                <a:tab pos="987425" algn="l"/>
              </a:tabLst>
            </a:pPr>
            <a:endParaRPr lang="sv-SE" sz="2200" dirty="0"/>
          </a:p>
          <a:p>
            <a:pPr marL="530225" indent="-436563" algn="just">
              <a:buFont typeface="Arial" panose="020B0604020202020204" pitchFamily="34" charset="0"/>
              <a:buChar char="•"/>
              <a:tabLst>
                <a:tab pos="987425" algn="l"/>
              </a:tabLst>
            </a:pPr>
            <a:r>
              <a:rPr lang="sv-SE" sz="2200" dirty="0"/>
              <a:t>Grad der notwendigen Fachkenntnisse hängt auch vom jeweiligen Unternehmen und dessen Größe ab</a:t>
            </a:r>
          </a:p>
          <a:p>
            <a:pPr marL="530225" indent="-436563" algn="just">
              <a:buFont typeface="Arial" panose="020B0604020202020204" pitchFamily="34" charset="0"/>
              <a:buChar char="•"/>
              <a:tabLst>
                <a:tab pos="987425" algn="l"/>
              </a:tabLst>
            </a:pPr>
            <a:endParaRPr lang="sv-SE" sz="2200" dirty="0"/>
          </a:p>
          <a:p>
            <a:pPr marL="550862" lvl="1" algn="just">
              <a:tabLst>
                <a:tab pos="987425" algn="l"/>
              </a:tabLst>
            </a:pPr>
            <a:endParaRPr lang="sv-SE" sz="2200" dirty="0"/>
          </a:p>
        </p:txBody>
      </p:sp>
      <p:pic>
        <p:nvPicPr>
          <p:cNvPr id="3" name="Grafik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51520" y="5643364"/>
            <a:ext cx="1594716" cy="1025996"/>
          </a:xfrm>
          <a:prstGeom prst="rect">
            <a:avLst/>
          </a:prstGeom>
        </p:spPr>
      </p:pic>
      <p:sp>
        <p:nvSpPr>
          <p:cNvPr id="9" name="Foliennummernplatzhalter 8"/>
          <p:cNvSpPr>
            <a:spLocks noGrp="1"/>
          </p:cNvSpPr>
          <p:nvPr>
            <p:ph type="sldNum" sz="quarter" idx="12"/>
          </p:nvPr>
        </p:nvSpPr>
        <p:spPr/>
        <p:txBody>
          <a:bodyPr/>
          <a:lstStyle/>
          <a:p>
            <a:fld id="{2FF586BC-B1D0-46E9-B07F-94C8E81EA876}" type="slidenum">
              <a:rPr lang="de-DE" smtClean="0"/>
              <a:t>11</a:t>
            </a:fld>
            <a:endParaRPr lang="de-DE" dirty="0"/>
          </a:p>
        </p:txBody>
      </p:sp>
    </p:spTree>
    <p:extLst>
      <p:ext uri="{BB962C8B-B14F-4D97-AF65-F5344CB8AC3E}">
        <p14:creationId xmlns:p14="http://schemas.microsoft.com/office/powerpoint/2010/main" val="8413575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Grafik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580112" y="5208676"/>
            <a:ext cx="3563888" cy="1649323"/>
          </a:xfrm>
          <a:prstGeom prst="rect">
            <a:avLst/>
          </a:prstGeom>
        </p:spPr>
      </p:pic>
      <p:sp>
        <p:nvSpPr>
          <p:cNvPr id="2" name="Textfeld 1"/>
          <p:cNvSpPr txBox="1"/>
          <p:nvPr/>
        </p:nvSpPr>
        <p:spPr>
          <a:xfrm>
            <a:off x="683568" y="953374"/>
            <a:ext cx="7848872" cy="1138773"/>
          </a:xfrm>
          <a:prstGeom prst="rect">
            <a:avLst/>
          </a:prstGeom>
          <a:noFill/>
        </p:spPr>
        <p:txBody>
          <a:bodyPr wrap="square" rtlCol="0">
            <a:spAutoFit/>
          </a:bodyPr>
          <a:lstStyle/>
          <a:p>
            <a:pPr algn="ctr"/>
            <a:r>
              <a:rPr lang="de-AT" sz="3000" b="1" dirty="0"/>
              <a:t>II. Persönliche Voraussetzungen/Qualifikationen</a:t>
            </a:r>
          </a:p>
          <a:p>
            <a:pPr algn="ctr"/>
            <a:endParaRPr lang="de-AT" sz="3600" b="1" dirty="0"/>
          </a:p>
        </p:txBody>
      </p:sp>
      <p:sp>
        <p:nvSpPr>
          <p:cNvPr id="7" name="Textfeld 6"/>
          <p:cNvSpPr txBox="1"/>
          <p:nvPr/>
        </p:nvSpPr>
        <p:spPr>
          <a:xfrm>
            <a:off x="683568" y="1628800"/>
            <a:ext cx="7848872" cy="5139869"/>
          </a:xfrm>
          <a:prstGeom prst="rect">
            <a:avLst/>
          </a:prstGeom>
          <a:noFill/>
        </p:spPr>
        <p:txBody>
          <a:bodyPr wrap="square" rtlCol="0">
            <a:spAutoFit/>
          </a:bodyPr>
          <a:lstStyle/>
          <a:p>
            <a:pPr marL="436562" indent="-342900" algn="just">
              <a:buFont typeface="Arial" panose="020B0604020202020204" pitchFamily="34" charset="0"/>
              <a:buChar char="•"/>
              <a:tabLst>
                <a:tab pos="987425" algn="l"/>
              </a:tabLst>
            </a:pPr>
            <a:r>
              <a:rPr lang="de-AT" sz="2000" dirty="0"/>
              <a:t>Bei börsenotierten Aktiengesellschaften wegen kapitalmarktrechtlicher Bestimmungen verhältnismäßig  höhere Kenntnisse und Fähigkeiten notwendig (Ad-hoc-Publizität, Finanzberichterstattung, Compliance-Organisation, </a:t>
            </a:r>
            <a:r>
              <a:rPr lang="de-AT" sz="2000" dirty="0" err="1"/>
              <a:t>etc</a:t>
            </a:r>
            <a:r>
              <a:rPr lang="de-AT" sz="2000" dirty="0"/>
              <a:t>)</a:t>
            </a:r>
          </a:p>
          <a:p>
            <a:pPr marL="93662" algn="just">
              <a:tabLst>
                <a:tab pos="987425" algn="l"/>
              </a:tabLst>
            </a:pPr>
            <a:endParaRPr lang="sv-SE" sz="2000" dirty="0"/>
          </a:p>
          <a:p>
            <a:pPr marL="436562" indent="-342900" algn="just">
              <a:buFont typeface="Arial" panose="020B0604020202020204" pitchFamily="34" charset="0"/>
              <a:buChar char="•"/>
              <a:tabLst>
                <a:tab pos="987425" algn="l"/>
              </a:tabLst>
            </a:pPr>
            <a:r>
              <a:rPr lang="sv-SE" sz="2000" dirty="0"/>
              <a:t>Bei Finanzinstituten ”</a:t>
            </a:r>
            <a:r>
              <a:rPr lang="sv-SE" sz="2000" i="1" dirty="0"/>
              <a:t>Fit and Proper</a:t>
            </a:r>
            <a:r>
              <a:rPr lang="sv-SE" sz="2000" dirty="0"/>
              <a:t>” Maßstab der FMA </a:t>
            </a:r>
          </a:p>
          <a:p>
            <a:pPr marL="93662" algn="just">
              <a:tabLst>
                <a:tab pos="452438" algn="l"/>
              </a:tabLst>
            </a:pPr>
            <a:r>
              <a:rPr lang="sv-SE" sz="2000" dirty="0"/>
              <a:t>	(§§ 5 Abs 1 Z 6-13 BWG sowie § 28a Abs 4 BWG) </a:t>
            </a:r>
          </a:p>
          <a:p>
            <a:pPr marL="893762" lvl="1" indent="-342900" algn="just">
              <a:buFont typeface="Arial" panose="020B0604020202020204" pitchFamily="34" charset="0"/>
              <a:buChar char="•"/>
              <a:tabLst>
                <a:tab pos="987425" algn="l"/>
              </a:tabLst>
            </a:pPr>
            <a:r>
              <a:rPr lang="sv-SE" sz="2000" dirty="0"/>
              <a:t>”</a:t>
            </a:r>
            <a:r>
              <a:rPr lang="sv-SE" sz="2000" i="1" dirty="0"/>
              <a:t>Fit</a:t>
            </a:r>
            <a:r>
              <a:rPr lang="sv-SE" sz="2000" dirty="0"/>
              <a:t>”: fachliche Eignung</a:t>
            </a:r>
          </a:p>
          <a:p>
            <a:pPr marL="893762" lvl="1" indent="-342900" algn="just">
              <a:buFont typeface="Arial" panose="020B0604020202020204" pitchFamily="34" charset="0"/>
              <a:buChar char="•"/>
              <a:tabLst>
                <a:tab pos="987425" algn="l"/>
              </a:tabLst>
            </a:pPr>
            <a:r>
              <a:rPr lang="sv-SE" sz="2000" dirty="0"/>
              <a:t>”</a:t>
            </a:r>
            <a:r>
              <a:rPr lang="sv-SE" sz="2000" i="1" dirty="0"/>
              <a:t>Proper</a:t>
            </a:r>
            <a:r>
              <a:rPr lang="sv-SE" sz="2000" dirty="0"/>
              <a:t>”: persönliche Zuverlässigkeit</a:t>
            </a:r>
          </a:p>
          <a:p>
            <a:pPr marL="893762" lvl="1" indent="-342900" algn="just">
              <a:buFont typeface="Arial" panose="020B0604020202020204" pitchFamily="34" charset="0"/>
              <a:buChar char="•"/>
              <a:tabLst>
                <a:tab pos="987425" algn="l"/>
              </a:tabLst>
            </a:pPr>
            <a:r>
              <a:rPr lang="de-AT" sz="2000" dirty="0"/>
              <a:t>Verstoß gegen Fit&amp; Proper-Bedingungen: im Gegensatz zu Verstoß gegen Cooling-off keine Nichtigkeit, aber Grund, die Wahl zum/zur Aufsichtsratsvorsitzenden zu widerrufen</a:t>
            </a:r>
            <a:r>
              <a:rPr lang="sv-SE" sz="2000" dirty="0"/>
              <a:t>  </a:t>
            </a:r>
          </a:p>
          <a:p>
            <a:pPr marL="893762" lvl="1" indent="-342900" algn="just">
              <a:buFont typeface="Arial" panose="020B0604020202020204" pitchFamily="34" charset="0"/>
              <a:buChar char="•"/>
              <a:tabLst>
                <a:tab pos="987425" algn="l"/>
              </a:tabLst>
            </a:pPr>
            <a:endParaRPr lang="sv-SE" sz="2200" dirty="0"/>
          </a:p>
          <a:p>
            <a:pPr marL="550862" lvl="1" algn="just">
              <a:tabLst>
                <a:tab pos="987425" algn="l"/>
              </a:tabLst>
            </a:pPr>
            <a:endParaRPr lang="sv-SE" sz="2200" dirty="0"/>
          </a:p>
          <a:p>
            <a:pPr marL="93662" algn="just">
              <a:tabLst>
                <a:tab pos="987425" algn="l"/>
              </a:tabLst>
            </a:pPr>
            <a:endParaRPr lang="sv-SE" sz="2200" dirty="0"/>
          </a:p>
          <a:p>
            <a:pPr marL="550862" lvl="1" algn="just">
              <a:tabLst>
                <a:tab pos="987425" algn="l"/>
              </a:tabLst>
            </a:pPr>
            <a:endParaRPr lang="sv-SE" sz="2200" dirty="0"/>
          </a:p>
        </p:txBody>
      </p:sp>
      <p:pic>
        <p:nvPicPr>
          <p:cNvPr id="3" name="Grafik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51520" y="5643364"/>
            <a:ext cx="1594716" cy="1025996"/>
          </a:xfrm>
          <a:prstGeom prst="rect">
            <a:avLst/>
          </a:prstGeom>
        </p:spPr>
      </p:pic>
      <p:sp>
        <p:nvSpPr>
          <p:cNvPr id="9" name="Foliennummernplatzhalter 8"/>
          <p:cNvSpPr>
            <a:spLocks noGrp="1"/>
          </p:cNvSpPr>
          <p:nvPr>
            <p:ph type="sldNum" sz="quarter" idx="12"/>
          </p:nvPr>
        </p:nvSpPr>
        <p:spPr/>
        <p:txBody>
          <a:bodyPr/>
          <a:lstStyle/>
          <a:p>
            <a:fld id="{2FF586BC-B1D0-46E9-B07F-94C8E81EA876}" type="slidenum">
              <a:rPr lang="de-DE" smtClean="0"/>
              <a:t>12</a:t>
            </a:fld>
            <a:endParaRPr lang="de-DE" dirty="0"/>
          </a:p>
        </p:txBody>
      </p:sp>
    </p:spTree>
    <p:extLst>
      <p:ext uri="{BB962C8B-B14F-4D97-AF65-F5344CB8AC3E}">
        <p14:creationId xmlns:p14="http://schemas.microsoft.com/office/powerpoint/2010/main" val="26275457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Grafik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580112" y="5208676"/>
            <a:ext cx="3563888" cy="1649323"/>
          </a:xfrm>
          <a:prstGeom prst="rect">
            <a:avLst/>
          </a:prstGeom>
        </p:spPr>
      </p:pic>
      <p:sp>
        <p:nvSpPr>
          <p:cNvPr id="2" name="Textfeld 1"/>
          <p:cNvSpPr txBox="1"/>
          <p:nvPr/>
        </p:nvSpPr>
        <p:spPr>
          <a:xfrm>
            <a:off x="683568" y="953374"/>
            <a:ext cx="7848872" cy="553998"/>
          </a:xfrm>
          <a:prstGeom prst="rect">
            <a:avLst/>
          </a:prstGeom>
          <a:noFill/>
        </p:spPr>
        <p:txBody>
          <a:bodyPr wrap="square" rtlCol="0">
            <a:spAutoFit/>
          </a:bodyPr>
          <a:lstStyle/>
          <a:p>
            <a:pPr algn="ctr"/>
            <a:r>
              <a:rPr lang="de-AT" sz="3000" b="1" dirty="0"/>
              <a:t>II. Persönliche Voraussetzungen/Qualifikationen</a:t>
            </a:r>
          </a:p>
        </p:txBody>
      </p:sp>
      <p:sp>
        <p:nvSpPr>
          <p:cNvPr id="7" name="Textfeld 6"/>
          <p:cNvSpPr txBox="1"/>
          <p:nvPr/>
        </p:nvSpPr>
        <p:spPr>
          <a:xfrm>
            <a:off x="683568" y="1772816"/>
            <a:ext cx="7848872" cy="4154984"/>
          </a:xfrm>
          <a:prstGeom prst="rect">
            <a:avLst/>
          </a:prstGeom>
          <a:noFill/>
        </p:spPr>
        <p:txBody>
          <a:bodyPr wrap="square" rtlCol="0">
            <a:spAutoFit/>
          </a:bodyPr>
          <a:lstStyle/>
          <a:p>
            <a:pPr marL="893762" lvl="1" indent="-342900" algn="just">
              <a:buFont typeface="Arial" panose="020B0604020202020204" pitchFamily="34" charset="0"/>
              <a:buChar char="•"/>
              <a:tabLst>
                <a:tab pos="987425" algn="l"/>
              </a:tabLst>
            </a:pPr>
            <a:r>
              <a:rPr lang="sv-SE" sz="2200" dirty="0"/>
              <a:t>Aufsichtsratsvorsitzende/r muss der Aufgabe fachlich und persönlich gewachsen sein; dabei sind folgende Elemente von Bedeutung: </a:t>
            </a:r>
          </a:p>
          <a:p>
            <a:pPr marL="550862" lvl="1" algn="just">
              <a:tabLst>
                <a:tab pos="987425" algn="l"/>
              </a:tabLst>
            </a:pPr>
            <a:r>
              <a:rPr lang="sv-SE" sz="2200" dirty="0"/>
              <a:t> </a:t>
            </a:r>
          </a:p>
          <a:p>
            <a:pPr marL="1444625" lvl="2" indent="-436563" algn="just">
              <a:buFont typeface="Arial" panose="020B0604020202020204" pitchFamily="34" charset="0"/>
              <a:buChar char="•"/>
              <a:tabLst>
                <a:tab pos="987425" algn="l"/>
              </a:tabLst>
            </a:pPr>
            <a:r>
              <a:rPr lang="sv-SE" sz="2200" dirty="0"/>
              <a:t>Vertrauen</a:t>
            </a:r>
          </a:p>
          <a:p>
            <a:pPr marL="1008062" lvl="2" algn="just">
              <a:tabLst>
                <a:tab pos="987425" algn="l"/>
              </a:tabLst>
            </a:pPr>
            <a:endParaRPr lang="sv-SE" sz="2200" dirty="0"/>
          </a:p>
          <a:p>
            <a:pPr marL="1444625" lvl="2" indent="-436563" algn="just">
              <a:buFont typeface="Arial" panose="020B0604020202020204" pitchFamily="34" charset="0"/>
              <a:buChar char="•"/>
              <a:tabLst>
                <a:tab pos="987425" algn="l"/>
              </a:tabLst>
            </a:pPr>
            <a:r>
              <a:rPr lang="sv-SE" sz="2200" dirty="0"/>
              <a:t>Qualifikation</a:t>
            </a:r>
          </a:p>
          <a:p>
            <a:pPr marL="1444625" lvl="2" indent="-436563" algn="just">
              <a:buFont typeface="Arial" panose="020B0604020202020204" pitchFamily="34" charset="0"/>
              <a:buChar char="•"/>
              <a:tabLst>
                <a:tab pos="987425" algn="l"/>
              </a:tabLst>
            </a:pPr>
            <a:endParaRPr lang="sv-SE" sz="2200" dirty="0"/>
          </a:p>
          <a:p>
            <a:pPr marL="1444625" lvl="2" indent="-436563" algn="just">
              <a:buFont typeface="Arial" panose="020B0604020202020204" pitchFamily="34" charset="0"/>
              <a:buChar char="•"/>
              <a:tabLst>
                <a:tab pos="987425" algn="l"/>
              </a:tabLst>
            </a:pPr>
            <a:r>
              <a:rPr lang="sv-SE" sz="2200" dirty="0"/>
              <a:t>Eignung </a:t>
            </a:r>
          </a:p>
          <a:p>
            <a:pPr marL="1444625" lvl="2" indent="-436563" algn="just">
              <a:buFont typeface="Arial" panose="020B0604020202020204" pitchFamily="34" charset="0"/>
              <a:buChar char="•"/>
              <a:tabLst>
                <a:tab pos="987425" algn="l"/>
              </a:tabLst>
            </a:pPr>
            <a:endParaRPr lang="sv-SE" sz="2200" dirty="0"/>
          </a:p>
          <a:p>
            <a:pPr marL="1444625" lvl="2" indent="-436563" algn="just">
              <a:buFont typeface="Arial" panose="020B0604020202020204" pitchFamily="34" charset="0"/>
              <a:buChar char="•"/>
              <a:tabLst>
                <a:tab pos="987425" algn="l"/>
              </a:tabLst>
            </a:pPr>
            <a:r>
              <a:rPr lang="sv-SE" sz="2200" dirty="0"/>
              <a:t>Unabhängigkeit</a:t>
            </a:r>
          </a:p>
          <a:p>
            <a:pPr marL="550862" lvl="1" algn="just">
              <a:tabLst>
                <a:tab pos="987425" algn="l"/>
              </a:tabLst>
            </a:pPr>
            <a:endParaRPr lang="sv-SE" sz="2200" dirty="0"/>
          </a:p>
        </p:txBody>
      </p:sp>
      <p:pic>
        <p:nvPicPr>
          <p:cNvPr id="3" name="Grafik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51520" y="5643364"/>
            <a:ext cx="1594716" cy="1025996"/>
          </a:xfrm>
          <a:prstGeom prst="rect">
            <a:avLst/>
          </a:prstGeom>
        </p:spPr>
      </p:pic>
      <p:sp>
        <p:nvSpPr>
          <p:cNvPr id="9" name="Foliennummernplatzhalter 8"/>
          <p:cNvSpPr>
            <a:spLocks noGrp="1"/>
          </p:cNvSpPr>
          <p:nvPr>
            <p:ph type="sldNum" sz="quarter" idx="12"/>
          </p:nvPr>
        </p:nvSpPr>
        <p:spPr/>
        <p:txBody>
          <a:bodyPr/>
          <a:lstStyle/>
          <a:p>
            <a:fld id="{2FF586BC-B1D0-46E9-B07F-94C8E81EA876}" type="slidenum">
              <a:rPr lang="de-DE" smtClean="0"/>
              <a:t>13</a:t>
            </a:fld>
            <a:endParaRPr lang="de-DE" dirty="0"/>
          </a:p>
        </p:txBody>
      </p:sp>
    </p:spTree>
    <p:extLst>
      <p:ext uri="{BB962C8B-B14F-4D97-AF65-F5344CB8AC3E}">
        <p14:creationId xmlns:p14="http://schemas.microsoft.com/office/powerpoint/2010/main" val="183131285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Grafik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580112" y="5208676"/>
            <a:ext cx="3563888" cy="1649323"/>
          </a:xfrm>
          <a:prstGeom prst="rect">
            <a:avLst/>
          </a:prstGeom>
        </p:spPr>
      </p:pic>
      <p:sp>
        <p:nvSpPr>
          <p:cNvPr id="2" name="Textfeld 1"/>
          <p:cNvSpPr txBox="1"/>
          <p:nvPr/>
        </p:nvSpPr>
        <p:spPr>
          <a:xfrm>
            <a:off x="0" y="620688"/>
            <a:ext cx="9144000" cy="984885"/>
          </a:xfrm>
          <a:prstGeom prst="rect">
            <a:avLst/>
          </a:prstGeom>
          <a:noFill/>
        </p:spPr>
        <p:txBody>
          <a:bodyPr wrap="square" rtlCol="0">
            <a:spAutoFit/>
          </a:bodyPr>
          <a:lstStyle/>
          <a:p>
            <a:pPr algn="ctr"/>
            <a:r>
              <a:rPr lang="de-AT" sz="2900" b="1" dirty="0"/>
              <a:t>III. Gesetzliche (Vor-)Rechte des/der Aufsichtsratsvorsitzenden </a:t>
            </a:r>
          </a:p>
        </p:txBody>
      </p:sp>
      <p:sp>
        <p:nvSpPr>
          <p:cNvPr id="7" name="Textfeld 6"/>
          <p:cNvSpPr txBox="1"/>
          <p:nvPr/>
        </p:nvSpPr>
        <p:spPr>
          <a:xfrm>
            <a:off x="647564" y="1488380"/>
            <a:ext cx="7848872" cy="4431983"/>
          </a:xfrm>
          <a:prstGeom prst="rect">
            <a:avLst/>
          </a:prstGeom>
          <a:noFill/>
        </p:spPr>
        <p:txBody>
          <a:bodyPr wrap="square" rtlCol="0">
            <a:spAutoFit/>
          </a:bodyPr>
          <a:lstStyle/>
          <a:p>
            <a:pPr marL="436562" indent="-342900" algn="just">
              <a:buFont typeface="Arial" panose="020B0604020202020204" pitchFamily="34" charset="0"/>
              <a:buChar char="•"/>
              <a:tabLst>
                <a:tab pos="987425" algn="l"/>
              </a:tabLst>
            </a:pPr>
            <a:r>
              <a:rPr lang="sv-SE" sz="2000" dirty="0"/>
              <a:t>Allgemeines:</a:t>
            </a:r>
          </a:p>
          <a:p>
            <a:pPr marL="436562" indent="-342900" algn="just">
              <a:buFont typeface="Arial" panose="020B0604020202020204" pitchFamily="34" charset="0"/>
              <a:buChar char="•"/>
              <a:tabLst>
                <a:tab pos="987425" algn="l"/>
              </a:tabLst>
            </a:pPr>
            <a:endParaRPr lang="sv-SE" sz="2000" dirty="0"/>
          </a:p>
          <a:p>
            <a:pPr marL="893762" lvl="1" indent="-342900" algn="just">
              <a:buFont typeface="Arial" panose="020B0604020202020204" pitchFamily="34" charset="0"/>
              <a:buChar char="•"/>
              <a:tabLst>
                <a:tab pos="987425" algn="l"/>
              </a:tabLst>
            </a:pPr>
            <a:r>
              <a:rPr lang="sv-SE" sz="2000" dirty="0"/>
              <a:t>Aufgaben des/der Aufsichtsratsvorsitzenden in verschiedenden gesetzlichen Bestimmungen festge-schrieben (GmbHG, AktG, etc)</a:t>
            </a:r>
          </a:p>
          <a:p>
            <a:pPr marL="893762" lvl="1" indent="-342900" algn="just">
              <a:buFont typeface="Arial" panose="020B0604020202020204" pitchFamily="34" charset="0"/>
              <a:buChar char="•"/>
              <a:tabLst>
                <a:tab pos="987425" algn="l"/>
              </a:tabLst>
            </a:pPr>
            <a:endParaRPr lang="sv-SE" sz="2000" dirty="0"/>
          </a:p>
          <a:p>
            <a:pPr marL="893762" lvl="1" indent="-342900" algn="just">
              <a:buFont typeface="Arial" panose="020B0604020202020204" pitchFamily="34" charset="0"/>
              <a:buChar char="•"/>
              <a:tabLst>
                <a:tab pos="987425" algn="l"/>
              </a:tabLst>
            </a:pPr>
            <a:r>
              <a:rPr lang="sv-SE" sz="2000" dirty="0"/>
              <a:t>Hängt daher stark von der gewählten Rechtsform ab (in der GmbH hat der AR generell eine andere Stellung, weil die Gesellschafterversammlung das oberste Willensbildungsorgan ist, daher auch Beschlüsse des AR ”overrulen” kann.</a:t>
            </a:r>
          </a:p>
          <a:p>
            <a:pPr marL="550862" lvl="1" algn="just">
              <a:tabLst>
                <a:tab pos="987425" algn="l"/>
              </a:tabLst>
            </a:pPr>
            <a:endParaRPr lang="sv-SE" sz="2000" dirty="0"/>
          </a:p>
          <a:p>
            <a:pPr marL="893762" lvl="1" indent="-342900" algn="just">
              <a:buFont typeface="Arial" panose="020B0604020202020204" pitchFamily="34" charset="0"/>
              <a:buChar char="•"/>
              <a:tabLst>
                <a:tab pos="987425" algn="l"/>
              </a:tabLst>
            </a:pPr>
            <a:r>
              <a:rPr lang="sv-SE" sz="2000" dirty="0"/>
              <a:t>Am engsten ist die Regelungsdichte bei börsenotierten Aktiengesellschaften und Kreditinstituten (die Kombination beider Elemente ist daher der komplexeste Fall)</a:t>
            </a:r>
          </a:p>
          <a:p>
            <a:pPr marL="550862" lvl="1" algn="just">
              <a:tabLst>
                <a:tab pos="987425" algn="l"/>
              </a:tabLst>
            </a:pPr>
            <a:endParaRPr lang="sv-SE" sz="2200" dirty="0"/>
          </a:p>
        </p:txBody>
      </p:sp>
      <p:pic>
        <p:nvPicPr>
          <p:cNvPr id="3" name="Grafik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51520" y="5643364"/>
            <a:ext cx="1594716" cy="1025996"/>
          </a:xfrm>
          <a:prstGeom prst="rect">
            <a:avLst/>
          </a:prstGeom>
        </p:spPr>
      </p:pic>
      <p:sp>
        <p:nvSpPr>
          <p:cNvPr id="9" name="Foliennummernplatzhalter 8"/>
          <p:cNvSpPr>
            <a:spLocks noGrp="1"/>
          </p:cNvSpPr>
          <p:nvPr>
            <p:ph type="sldNum" sz="quarter" idx="12"/>
          </p:nvPr>
        </p:nvSpPr>
        <p:spPr/>
        <p:txBody>
          <a:bodyPr/>
          <a:lstStyle/>
          <a:p>
            <a:fld id="{2FF586BC-B1D0-46E9-B07F-94C8E81EA876}" type="slidenum">
              <a:rPr lang="de-DE" smtClean="0"/>
              <a:t>14</a:t>
            </a:fld>
            <a:endParaRPr lang="de-DE" dirty="0"/>
          </a:p>
        </p:txBody>
      </p:sp>
    </p:spTree>
    <p:extLst>
      <p:ext uri="{BB962C8B-B14F-4D97-AF65-F5344CB8AC3E}">
        <p14:creationId xmlns:p14="http://schemas.microsoft.com/office/powerpoint/2010/main" val="274278760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Grafik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580112" y="5208676"/>
            <a:ext cx="3563888" cy="1649323"/>
          </a:xfrm>
          <a:prstGeom prst="rect">
            <a:avLst/>
          </a:prstGeom>
        </p:spPr>
      </p:pic>
      <p:sp>
        <p:nvSpPr>
          <p:cNvPr id="2" name="Textfeld 1"/>
          <p:cNvSpPr txBox="1"/>
          <p:nvPr/>
        </p:nvSpPr>
        <p:spPr>
          <a:xfrm>
            <a:off x="0" y="620688"/>
            <a:ext cx="9144000" cy="984885"/>
          </a:xfrm>
          <a:prstGeom prst="rect">
            <a:avLst/>
          </a:prstGeom>
          <a:noFill/>
        </p:spPr>
        <p:txBody>
          <a:bodyPr wrap="square" rtlCol="0">
            <a:spAutoFit/>
          </a:bodyPr>
          <a:lstStyle/>
          <a:p>
            <a:pPr algn="ctr"/>
            <a:r>
              <a:rPr lang="de-AT" sz="2900" b="1" dirty="0"/>
              <a:t>III. Gesetzliche (Vor-)Rechte des/der Aufsichtsratsvorsitzenden </a:t>
            </a:r>
          </a:p>
        </p:txBody>
      </p:sp>
      <p:sp>
        <p:nvSpPr>
          <p:cNvPr id="7" name="Textfeld 6"/>
          <p:cNvSpPr txBox="1"/>
          <p:nvPr/>
        </p:nvSpPr>
        <p:spPr>
          <a:xfrm>
            <a:off x="647564" y="1488380"/>
            <a:ext cx="7848872" cy="4031873"/>
          </a:xfrm>
          <a:prstGeom prst="rect">
            <a:avLst/>
          </a:prstGeom>
          <a:noFill/>
        </p:spPr>
        <p:txBody>
          <a:bodyPr wrap="square" rtlCol="0">
            <a:spAutoFit/>
          </a:bodyPr>
          <a:lstStyle/>
          <a:p>
            <a:pPr marL="436562" indent="-342900" algn="just">
              <a:buFont typeface="Arial" panose="020B0604020202020204" pitchFamily="34" charset="0"/>
              <a:buChar char="•"/>
              <a:tabLst>
                <a:tab pos="987425" algn="l"/>
              </a:tabLst>
            </a:pPr>
            <a:r>
              <a:rPr lang="sv-SE" sz="2000" dirty="0"/>
              <a:t>Einige im Gesetz genannte Aufgaben:</a:t>
            </a:r>
          </a:p>
          <a:p>
            <a:pPr marL="436562" indent="-342900" algn="just">
              <a:buFont typeface="Arial" panose="020B0604020202020204" pitchFamily="34" charset="0"/>
              <a:buChar char="•"/>
              <a:tabLst>
                <a:tab pos="987425" algn="l"/>
              </a:tabLst>
            </a:pPr>
            <a:endParaRPr lang="sv-SE" sz="900" dirty="0"/>
          </a:p>
          <a:p>
            <a:pPr marL="893762" lvl="1" indent="-342900" algn="just">
              <a:buFont typeface="Arial" panose="020B0604020202020204" pitchFamily="34" charset="0"/>
              <a:buChar char="•"/>
              <a:tabLst>
                <a:tab pos="987425" algn="l"/>
              </a:tabLst>
            </a:pPr>
            <a:r>
              <a:rPr lang="sv-SE" sz="2000" dirty="0"/>
              <a:t>Schriftliche Bestätigung der Wiederbestellung eines Vorstandmitglieds (§ 75 Abs 1 AktG: Achtung! Wirksamkeitserfordernis!)</a:t>
            </a:r>
          </a:p>
          <a:p>
            <a:pPr marL="550862" lvl="1" algn="just">
              <a:tabLst>
                <a:tab pos="987425" algn="l"/>
              </a:tabLst>
            </a:pPr>
            <a:endParaRPr lang="sv-SE" sz="900" dirty="0"/>
          </a:p>
          <a:p>
            <a:pPr marL="893762" lvl="1" indent="-342900" algn="just">
              <a:buFont typeface="Arial" panose="020B0604020202020204" pitchFamily="34" charset="0"/>
              <a:buChar char="•"/>
              <a:tabLst>
                <a:tab pos="987425" algn="l"/>
              </a:tabLst>
            </a:pPr>
            <a:r>
              <a:rPr lang="sv-SE" sz="2000" dirty="0"/>
              <a:t>Unterzeichnung der Sitzungsniederschrift (§ 92 Abs 3 AktG). ARVors sollte die ”Protokollhoheit” nicht aus der Hand geben. </a:t>
            </a:r>
          </a:p>
          <a:p>
            <a:pPr marL="550862" lvl="1" algn="just">
              <a:tabLst>
                <a:tab pos="987425" algn="l"/>
              </a:tabLst>
            </a:pPr>
            <a:endParaRPr lang="sv-SE" sz="900" dirty="0"/>
          </a:p>
          <a:p>
            <a:pPr marL="893762" lvl="1" indent="-342900" algn="just">
              <a:buFont typeface="Arial" panose="020B0604020202020204" pitchFamily="34" charset="0"/>
              <a:buChar char="•"/>
              <a:tabLst>
                <a:tab pos="987425" algn="l"/>
              </a:tabLst>
            </a:pPr>
            <a:r>
              <a:rPr lang="sv-SE" sz="2000" dirty="0"/>
              <a:t>Entscheidung über die Teilnahme an Ausschusssitzungen für Nichtmitglieder: Teilnahme zulässig, wenn die Satzung oder der ARVors nichts anderes bestimmt (§ 93 Abs 2 AktG)</a:t>
            </a:r>
          </a:p>
          <a:p>
            <a:pPr marL="550862" lvl="1" algn="just">
              <a:tabLst>
                <a:tab pos="987425" algn="l"/>
              </a:tabLst>
            </a:pPr>
            <a:endParaRPr lang="sv-SE" sz="900" dirty="0"/>
          </a:p>
          <a:p>
            <a:pPr marL="893762" lvl="1" indent="-342900" algn="just">
              <a:buFont typeface="Arial" panose="020B0604020202020204" pitchFamily="34" charset="0"/>
              <a:buChar char="•"/>
              <a:tabLst>
                <a:tab pos="987425" algn="l"/>
              </a:tabLst>
            </a:pPr>
            <a:r>
              <a:rPr lang="sv-SE" sz="2000" dirty="0"/>
              <a:t>Einberufung des Aufsichtsrats auf Verlangen eines Mitglieds (§ 94 Abs 1 AktG)</a:t>
            </a:r>
          </a:p>
        </p:txBody>
      </p:sp>
      <p:pic>
        <p:nvPicPr>
          <p:cNvPr id="3" name="Grafik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51520" y="5643364"/>
            <a:ext cx="1594716" cy="1025996"/>
          </a:xfrm>
          <a:prstGeom prst="rect">
            <a:avLst/>
          </a:prstGeom>
        </p:spPr>
      </p:pic>
      <p:sp>
        <p:nvSpPr>
          <p:cNvPr id="9" name="Foliennummernplatzhalter 8"/>
          <p:cNvSpPr>
            <a:spLocks noGrp="1"/>
          </p:cNvSpPr>
          <p:nvPr>
            <p:ph type="sldNum" sz="quarter" idx="12"/>
          </p:nvPr>
        </p:nvSpPr>
        <p:spPr/>
        <p:txBody>
          <a:bodyPr/>
          <a:lstStyle/>
          <a:p>
            <a:fld id="{2FF586BC-B1D0-46E9-B07F-94C8E81EA876}" type="slidenum">
              <a:rPr lang="de-DE" smtClean="0"/>
              <a:t>15</a:t>
            </a:fld>
            <a:endParaRPr lang="de-DE" dirty="0"/>
          </a:p>
        </p:txBody>
      </p:sp>
    </p:spTree>
    <p:extLst>
      <p:ext uri="{BB962C8B-B14F-4D97-AF65-F5344CB8AC3E}">
        <p14:creationId xmlns:p14="http://schemas.microsoft.com/office/powerpoint/2010/main" val="16975859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Grafik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580112" y="5208676"/>
            <a:ext cx="3563888" cy="1649323"/>
          </a:xfrm>
          <a:prstGeom prst="rect">
            <a:avLst/>
          </a:prstGeom>
        </p:spPr>
      </p:pic>
      <p:sp>
        <p:nvSpPr>
          <p:cNvPr id="2" name="Textfeld 1"/>
          <p:cNvSpPr txBox="1"/>
          <p:nvPr/>
        </p:nvSpPr>
        <p:spPr>
          <a:xfrm>
            <a:off x="0" y="620688"/>
            <a:ext cx="9144000" cy="553998"/>
          </a:xfrm>
          <a:prstGeom prst="rect">
            <a:avLst/>
          </a:prstGeom>
          <a:noFill/>
        </p:spPr>
        <p:txBody>
          <a:bodyPr wrap="square" rtlCol="0">
            <a:spAutoFit/>
          </a:bodyPr>
          <a:lstStyle/>
          <a:p>
            <a:pPr algn="ctr"/>
            <a:r>
              <a:rPr lang="de-AT" sz="2900" b="1" dirty="0"/>
              <a:t>III. Gesetzliche (Vor-)Rechte des Aufsichtsratsvorsitzenden </a:t>
            </a:r>
          </a:p>
        </p:txBody>
      </p:sp>
      <p:sp>
        <p:nvSpPr>
          <p:cNvPr id="7" name="Textfeld 6"/>
          <p:cNvSpPr txBox="1"/>
          <p:nvPr/>
        </p:nvSpPr>
        <p:spPr>
          <a:xfrm>
            <a:off x="647564" y="1488380"/>
            <a:ext cx="7848872" cy="3816429"/>
          </a:xfrm>
          <a:prstGeom prst="rect">
            <a:avLst/>
          </a:prstGeom>
          <a:noFill/>
        </p:spPr>
        <p:txBody>
          <a:bodyPr wrap="square" rtlCol="0">
            <a:spAutoFit/>
          </a:bodyPr>
          <a:lstStyle/>
          <a:p>
            <a:pPr marL="436562" indent="-342900" algn="just">
              <a:buFont typeface="Arial" panose="020B0604020202020204" pitchFamily="34" charset="0"/>
              <a:buChar char="•"/>
              <a:tabLst>
                <a:tab pos="987425" algn="l"/>
              </a:tabLst>
            </a:pPr>
            <a:r>
              <a:rPr lang="sv-SE" sz="2200" dirty="0"/>
              <a:t>Einige im Gesetz genannte Aufgaben:</a:t>
            </a:r>
          </a:p>
          <a:p>
            <a:pPr marL="436562" indent="-342900" algn="just">
              <a:buFont typeface="Arial" panose="020B0604020202020204" pitchFamily="34" charset="0"/>
              <a:buChar char="•"/>
              <a:tabLst>
                <a:tab pos="987425" algn="l"/>
              </a:tabLst>
            </a:pPr>
            <a:endParaRPr lang="sv-SE" sz="2200" dirty="0"/>
          </a:p>
          <a:p>
            <a:pPr marL="893762" lvl="1" indent="-342900" algn="just">
              <a:buFont typeface="Arial" panose="020B0604020202020204" pitchFamily="34" charset="0"/>
              <a:buChar char="•"/>
              <a:tabLst>
                <a:tab pos="987425" algn="l"/>
              </a:tabLst>
            </a:pPr>
            <a:r>
              <a:rPr lang="sv-SE" sz="2200" dirty="0"/>
              <a:t>Verlangen nach einem Bericht des Vorstands (§ 95 Abs 2 AktG)</a:t>
            </a:r>
          </a:p>
          <a:p>
            <a:pPr marL="550862" lvl="1" algn="just">
              <a:tabLst>
                <a:tab pos="987425" algn="l"/>
              </a:tabLst>
            </a:pPr>
            <a:endParaRPr lang="sv-SE" sz="2200" dirty="0"/>
          </a:p>
          <a:p>
            <a:pPr marL="893762" lvl="1" indent="-342900" algn="just">
              <a:buFont typeface="Arial" panose="020B0604020202020204" pitchFamily="34" charset="0"/>
              <a:buChar char="•"/>
              <a:tabLst>
                <a:tab pos="987425" algn="l"/>
              </a:tabLst>
            </a:pPr>
            <a:r>
              <a:rPr lang="sv-SE" sz="2200" dirty="0"/>
              <a:t>Vorsitz in der Hauptversammlung (§ 105ff AktG)</a:t>
            </a:r>
          </a:p>
          <a:p>
            <a:pPr marL="893762" lvl="1" indent="-342900" algn="just">
              <a:buFont typeface="Arial" panose="020B0604020202020204" pitchFamily="34" charset="0"/>
              <a:buChar char="•"/>
              <a:tabLst>
                <a:tab pos="987425" algn="l"/>
              </a:tabLst>
            </a:pPr>
            <a:endParaRPr lang="sv-SE" sz="2200" dirty="0"/>
          </a:p>
          <a:p>
            <a:pPr marL="893762" lvl="1" indent="-342900" algn="just">
              <a:buFont typeface="Arial" panose="020B0604020202020204" pitchFamily="34" charset="0"/>
              <a:buChar char="•"/>
              <a:tabLst>
                <a:tab pos="987425" algn="l"/>
              </a:tabLst>
            </a:pPr>
            <a:r>
              <a:rPr lang="sv-SE" sz="2200" dirty="0"/>
              <a:t>Verpflichtungen gemeinsam mit dem Vorstand bei Kapitalmaßnahmen (zB §§ 151, 155, 162, AktG)</a:t>
            </a:r>
          </a:p>
          <a:p>
            <a:pPr marL="893762" lvl="1" indent="-342900" algn="just">
              <a:buFont typeface="Arial" panose="020B0604020202020204" pitchFamily="34" charset="0"/>
              <a:buChar char="•"/>
              <a:tabLst>
                <a:tab pos="987425" algn="l"/>
              </a:tabLst>
            </a:pPr>
            <a:endParaRPr lang="sv-SE" sz="2200" dirty="0"/>
          </a:p>
          <a:p>
            <a:pPr marL="893762" lvl="1" indent="-342900" algn="just">
              <a:buFont typeface="Arial" panose="020B0604020202020204" pitchFamily="34" charset="0"/>
              <a:buChar char="•"/>
              <a:tabLst>
                <a:tab pos="987425" algn="l"/>
              </a:tabLst>
            </a:pPr>
            <a:r>
              <a:rPr lang="sv-SE" sz="2200" dirty="0"/>
              <a:t>ÖCGK ergänzt als ”</a:t>
            </a:r>
            <a:r>
              <a:rPr lang="sv-SE" sz="2200" i="1" dirty="0"/>
              <a:t>soft law</a:t>
            </a:r>
            <a:r>
              <a:rPr lang="sv-SE" sz="2200" dirty="0"/>
              <a:t>” den gesetzlichen Rahmen</a:t>
            </a:r>
          </a:p>
        </p:txBody>
      </p:sp>
      <p:pic>
        <p:nvPicPr>
          <p:cNvPr id="3" name="Grafik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51520" y="5643364"/>
            <a:ext cx="1594716" cy="1025996"/>
          </a:xfrm>
          <a:prstGeom prst="rect">
            <a:avLst/>
          </a:prstGeom>
        </p:spPr>
      </p:pic>
      <p:sp>
        <p:nvSpPr>
          <p:cNvPr id="9" name="Foliennummernplatzhalter 8"/>
          <p:cNvSpPr>
            <a:spLocks noGrp="1"/>
          </p:cNvSpPr>
          <p:nvPr>
            <p:ph type="sldNum" sz="quarter" idx="12"/>
          </p:nvPr>
        </p:nvSpPr>
        <p:spPr/>
        <p:txBody>
          <a:bodyPr/>
          <a:lstStyle/>
          <a:p>
            <a:fld id="{2FF586BC-B1D0-46E9-B07F-94C8E81EA876}" type="slidenum">
              <a:rPr lang="de-DE" smtClean="0"/>
              <a:t>16</a:t>
            </a:fld>
            <a:endParaRPr lang="de-DE" dirty="0"/>
          </a:p>
        </p:txBody>
      </p:sp>
    </p:spTree>
    <p:extLst>
      <p:ext uri="{BB962C8B-B14F-4D97-AF65-F5344CB8AC3E}">
        <p14:creationId xmlns:p14="http://schemas.microsoft.com/office/powerpoint/2010/main" val="350445504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Grafik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580112" y="5208676"/>
            <a:ext cx="3563888" cy="1649323"/>
          </a:xfrm>
          <a:prstGeom prst="rect">
            <a:avLst/>
          </a:prstGeom>
        </p:spPr>
      </p:pic>
      <p:sp>
        <p:nvSpPr>
          <p:cNvPr id="2" name="Textfeld 1"/>
          <p:cNvSpPr txBox="1"/>
          <p:nvPr/>
        </p:nvSpPr>
        <p:spPr>
          <a:xfrm>
            <a:off x="0" y="620688"/>
            <a:ext cx="9144000" cy="984885"/>
          </a:xfrm>
          <a:prstGeom prst="rect">
            <a:avLst/>
          </a:prstGeom>
          <a:noFill/>
        </p:spPr>
        <p:txBody>
          <a:bodyPr wrap="square" rtlCol="0">
            <a:spAutoFit/>
          </a:bodyPr>
          <a:lstStyle/>
          <a:p>
            <a:pPr algn="ctr"/>
            <a:r>
              <a:rPr lang="de-AT" sz="2900" b="1" dirty="0"/>
              <a:t>III. Gesetzliche (Vor-)Rechte des Aufsichtsratsvorsitzenden </a:t>
            </a:r>
          </a:p>
          <a:p>
            <a:pPr algn="ctr"/>
            <a:r>
              <a:rPr lang="de-AT" sz="2700" b="1" dirty="0"/>
              <a:t>Sitzungsführung und Sitzungspolizei</a:t>
            </a:r>
          </a:p>
        </p:txBody>
      </p:sp>
      <p:sp>
        <p:nvSpPr>
          <p:cNvPr id="7" name="Textfeld 6"/>
          <p:cNvSpPr txBox="1"/>
          <p:nvPr/>
        </p:nvSpPr>
        <p:spPr>
          <a:xfrm>
            <a:off x="539552" y="1837464"/>
            <a:ext cx="7848872" cy="3139321"/>
          </a:xfrm>
          <a:prstGeom prst="rect">
            <a:avLst/>
          </a:prstGeom>
          <a:noFill/>
        </p:spPr>
        <p:txBody>
          <a:bodyPr wrap="square" rtlCol="0">
            <a:spAutoFit/>
          </a:bodyPr>
          <a:lstStyle/>
          <a:p>
            <a:pPr marL="436562" indent="-342900" algn="just">
              <a:buFont typeface="Arial" panose="020B0604020202020204" pitchFamily="34" charset="0"/>
              <a:buChar char="•"/>
              <a:tabLst>
                <a:tab pos="987425" algn="l"/>
              </a:tabLst>
            </a:pPr>
            <a:r>
              <a:rPr lang="sv-SE" sz="2200" dirty="0"/>
              <a:t>Sitzungsführung durch Aufsichtsratsvorsitzenden in mehrere Phasen unterteilbar:</a:t>
            </a:r>
          </a:p>
          <a:p>
            <a:pPr marL="93662" algn="just">
              <a:tabLst>
                <a:tab pos="987425" algn="l"/>
              </a:tabLst>
            </a:pPr>
            <a:endParaRPr lang="sv-SE" sz="2200" dirty="0"/>
          </a:p>
          <a:p>
            <a:pPr marL="893762" lvl="1" indent="-342900" algn="just">
              <a:buFont typeface="Arial" panose="020B0604020202020204" pitchFamily="34" charset="0"/>
              <a:buChar char="•"/>
              <a:tabLst>
                <a:tab pos="987425" algn="l"/>
              </a:tabLst>
            </a:pPr>
            <a:r>
              <a:rPr lang="de-AT" sz="2200" dirty="0"/>
              <a:t>Vorbereitungsphase</a:t>
            </a:r>
          </a:p>
          <a:p>
            <a:pPr marL="550862" lvl="1" algn="just">
              <a:tabLst>
                <a:tab pos="987425" algn="l"/>
              </a:tabLst>
            </a:pPr>
            <a:endParaRPr lang="sv-SE" sz="2200" dirty="0"/>
          </a:p>
          <a:p>
            <a:pPr marL="893762" lvl="1" indent="-342900" algn="just">
              <a:buFont typeface="Arial" panose="020B0604020202020204" pitchFamily="34" charset="0"/>
              <a:buChar char="•"/>
              <a:tabLst>
                <a:tab pos="987425" algn="l"/>
              </a:tabLst>
            </a:pPr>
            <a:r>
              <a:rPr lang="sv-SE" sz="2200" dirty="0"/>
              <a:t>Tagungsphase</a:t>
            </a:r>
          </a:p>
          <a:p>
            <a:pPr marL="893762" lvl="1" indent="-342900" algn="just">
              <a:buFont typeface="Arial" panose="020B0604020202020204" pitchFamily="34" charset="0"/>
              <a:buChar char="•"/>
              <a:tabLst>
                <a:tab pos="987425" algn="l"/>
              </a:tabLst>
            </a:pPr>
            <a:endParaRPr lang="sv-SE" sz="2200" dirty="0"/>
          </a:p>
          <a:p>
            <a:pPr marL="893762" lvl="1" indent="-342900" algn="just">
              <a:buFont typeface="Arial" panose="020B0604020202020204" pitchFamily="34" charset="0"/>
              <a:buChar char="•"/>
              <a:tabLst>
                <a:tab pos="987425" algn="l"/>
              </a:tabLst>
            </a:pPr>
            <a:r>
              <a:rPr lang="sv-SE" sz="2200" dirty="0"/>
              <a:t>Durchführungsphase</a:t>
            </a:r>
          </a:p>
          <a:p>
            <a:pPr marL="893762" lvl="1" indent="-342900" algn="just">
              <a:buFont typeface="Arial" panose="020B0604020202020204" pitchFamily="34" charset="0"/>
              <a:buChar char="•"/>
              <a:tabLst>
                <a:tab pos="987425" algn="l"/>
              </a:tabLst>
            </a:pPr>
            <a:endParaRPr lang="sv-SE" sz="2200" dirty="0"/>
          </a:p>
        </p:txBody>
      </p:sp>
      <p:pic>
        <p:nvPicPr>
          <p:cNvPr id="3" name="Grafik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51520" y="5643364"/>
            <a:ext cx="1594716" cy="1025996"/>
          </a:xfrm>
          <a:prstGeom prst="rect">
            <a:avLst/>
          </a:prstGeom>
        </p:spPr>
      </p:pic>
      <p:sp>
        <p:nvSpPr>
          <p:cNvPr id="9" name="Foliennummernplatzhalter 8"/>
          <p:cNvSpPr>
            <a:spLocks noGrp="1"/>
          </p:cNvSpPr>
          <p:nvPr>
            <p:ph type="sldNum" sz="quarter" idx="12"/>
          </p:nvPr>
        </p:nvSpPr>
        <p:spPr/>
        <p:txBody>
          <a:bodyPr/>
          <a:lstStyle/>
          <a:p>
            <a:fld id="{2FF586BC-B1D0-46E9-B07F-94C8E81EA876}" type="slidenum">
              <a:rPr lang="de-DE" smtClean="0"/>
              <a:t>17</a:t>
            </a:fld>
            <a:endParaRPr lang="de-DE" dirty="0"/>
          </a:p>
        </p:txBody>
      </p:sp>
    </p:spTree>
    <p:extLst>
      <p:ext uri="{BB962C8B-B14F-4D97-AF65-F5344CB8AC3E}">
        <p14:creationId xmlns:p14="http://schemas.microsoft.com/office/powerpoint/2010/main" val="279772055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Grafik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580112" y="5208676"/>
            <a:ext cx="3563888" cy="1649323"/>
          </a:xfrm>
          <a:prstGeom prst="rect">
            <a:avLst/>
          </a:prstGeom>
        </p:spPr>
      </p:pic>
      <p:sp>
        <p:nvSpPr>
          <p:cNvPr id="2" name="Textfeld 1"/>
          <p:cNvSpPr txBox="1"/>
          <p:nvPr/>
        </p:nvSpPr>
        <p:spPr>
          <a:xfrm>
            <a:off x="0" y="620688"/>
            <a:ext cx="9144000" cy="954107"/>
          </a:xfrm>
          <a:prstGeom prst="rect">
            <a:avLst/>
          </a:prstGeom>
          <a:noFill/>
        </p:spPr>
        <p:txBody>
          <a:bodyPr wrap="square" rtlCol="0">
            <a:spAutoFit/>
          </a:bodyPr>
          <a:lstStyle/>
          <a:p>
            <a:pPr algn="ctr"/>
            <a:r>
              <a:rPr lang="de-AT" sz="2900" b="1" dirty="0"/>
              <a:t>III. Gesetzliche (Vor-)Rechte des Aufsichtsratsvorsitzenden </a:t>
            </a:r>
          </a:p>
          <a:p>
            <a:pPr algn="ctr"/>
            <a:r>
              <a:rPr lang="de-AT" sz="2700" b="1" dirty="0"/>
              <a:t>Sitzungsführung und Sitzungspolizei</a:t>
            </a:r>
          </a:p>
        </p:txBody>
      </p:sp>
      <p:sp>
        <p:nvSpPr>
          <p:cNvPr id="7" name="Textfeld 6"/>
          <p:cNvSpPr txBox="1"/>
          <p:nvPr/>
        </p:nvSpPr>
        <p:spPr>
          <a:xfrm>
            <a:off x="647564" y="1700808"/>
            <a:ext cx="7848872" cy="4139595"/>
          </a:xfrm>
          <a:prstGeom prst="rect">
            <a:avLst/>
          </a:prstGeom>
          <a:noFill/>
        </p:spPr>
        <p:txBody>
          <a:bodyPr wrap="square" rtlCol="0">
            <a:spAutoFit/>
          </a:bodyPr>
          <a:lstStyle/>
          <a:p>
            <a:pPr marL="436562" indent="-342900" algn="just">
              <a:buFont typeface="Arial" panose="020B0604020202020204" pitchFamily="34" charset="0"/>
              <a:buChar char="•"/>
              <a:tabLst>
                <a:tab pos="987425" algn="l"/>
              </a:tabLst>
            </a:pPr>
            <a:r>
              <a:rPr lang="sv-SE" sz="2200" dirty="0"/>
              <a:t>Vorbereitungsphase:</a:t>
            </a:r>
          </a:p>
          <a:p>
            <a:pPr marL="93662" algn="just">
              <a:tabLst>
                <a:tab pos="987425" algn="l"/>
              </a:tabLst>
            </a:pPr>
            <a:endParaRPr lang="sv-SE" sz="900" dirty="0"/>
          </a:p>
          <a:p>
            <a:pPr marL="893762" lvl="1" indent="-342900" algn="just">
              <a:buFont typeface="Arial" panose="020B0604020202020204" pitchFamily="34" charset="0"/>
              <a:buChar char="•"/>
              <a:tabLst>
                <a:tab pos="987425" algn="l"/>
              </a:tabLst>
            </a:pPr>
            <a:r>
              <a:rPr lang="de-AT" sz="2200" dirty="0"/>
              <a:t>Ankündigung und Einberufung der Sitzung</a:t>
            </a:r>
          </a:p>
          <a:p>
            <a:pPr marL="550862" lvl="1" algn="just">
              <a:tabLst>
                <a:tab pos="987425" algn="l"/>
              </a:tabLst>
            </a:pPr>
            <a:endParaRPr lang="sv-SE" sz="1200" dirty="0"/>
          </a:p>
          <a:p>
            <a:pPr marL="893762" lvl="1" indent="-342900" algn="just">
              <a:buFont typeface="Arial" panose="020B0604020202020204" pitchFamily="34" charset="0"/>
              <a:buChar char="•"/>
              <a:tabLst>
                <a:tab pos="987425" algn="l"/>
              </a:tabLst>
            </a:pPr>
            <a:r>
              <a:rPr lang="sv-SE" sz="2200" dirty="0"/>
              <a:t>Aufsichtsratsvorsitzende/r entscheidet über Zeit und Ort (Koordinierung mit übrigen Aufsichtsratsmitgliedern, gegebenenfalls 	auch mit Vorstandsmitgliedern, Sachverständigen, etc)</a:t>
            </a:r>
          </a:p>
          <a:p>
            <a:pPr marL="550862" lvl="1" algn="just">
              <a:tabLst>
                <a:tab pos="893763" algn="l"/>
              </a:tabLst>
            </a:pPr>
            <a:r>
              <a:rPr lang="sv-SE" sz="2200" dirty="0"/>
              <a:t> </a:t>
            </a:r>
          </a:p>
          <a:p>
            <a:pPr marL="893762" lvl="1" indent="-342900" algn="just">
              <a:buFont typeface="Arial" panose="020B0604020202020204" pitchFamily="34" charset="0"/>
              <a:buChar char="•"/>
              <a:tabLst>
                <a:tab pos="987425" algn="l"/>
              </a:tabLst>
            </a:pPr>
            <a:r>
              <a:rPr lang="sv-SE" sz="2200" dirty="0"/>
              <a:t>Schaffung der Voraussetzungen für die Abhaltung der Sitzung (Erarbeitung der Tagesordnung, Schaffung technischer und räumlicher Rahmenbedingungen)</a:t>
            </a:r>
          </a:p>
          <a:p>
            <a:pPr marL="893762" lvl="1" indent="-342900" algn="just">
              <a:buFont typeface="Arial" panose="020B0604020202020204" pitchFamily="34" charset="0"/>
              <a:buChar char="•"/>
              <a:tabLst>
                <a:tab pos="987425" algn="l"/>
              </a:tabLst>
            </a:pPr>
            <a:endParaRPr lang="sv-SE" sz="2200" dirty="0"/>
          </a:p>
        </p:txBody>
      </p:sp>
      <p:pic>
        <p:nvPicPr>
          <p:cNvPr id="3" name="Grafik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51520" y="5643364"/>
            <a:ext cx="1594716" cy="1025996"/>
          </a:xfrm>
          <a:prstGeom prst="rect">
            <a:avLst/>
          </a:prstGeom>
        </p:spPr>
      </p:pic>
      <p:sp>
        <p:nvSpPr>
          <p:cNvPr id="9" name="Foliennummernplatzhalter 8"/>
          <p:cNvSpPr>
            <a:spLocks noGrp="1"/>
          </p:cNvSpPr>
          <p:nvPr>
            <p:ph type="sldNum" sz="quarter" idx="12"/>
          </p:nvPr>
        </p:nvSpPr>
        <p:spPr/>
        <p:txBody>
          <a:bodyPr/>
          <a:lstStyle/>
          <a:p>
            <a:fld id="{2FF586BC-B1D0-46E9-B07F-94C8E81EA876}" type="slidenum">
              <a:rPr lang="de-DE" smtClean="0"/>
              <a:t>18</a:t>
            </a:fld>
            <a:endParaRPr lang="de-DE" dirty="0"/>
          </a:p>
        </p:txBody>
      </p:sp>
    </p:spTree>
    <p:extLst>
      <p:ext uri="{BB962C8B-B14F-4D97-AF65-F5344CB8AC3E}">
        <p14:creationId xmlns:p14="http://schemas.microsoft.com/office/powerpoint/2010/main" val="199017232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Grafik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580112" y="5208676"/>
            <a:ext cx="3563888" cy="1649323"/>
          </a:xfrm>
          <a:prstGeom prst="rect">
            <a:avLst/>
          </a:prstGeom>
        </p:spPr>
      </p:pic>
      <p:sp>
        <p:nvSpPr>
          <p:cNvPr id="2" name="Textfeld 1"/>
          <p:cNvSpPr txBox="1"/>
          <p:nvPr/>
        </p:nvSpPr>
        <p:spPr>
          <a:xfrm>
            <a:off x="0" y="620688"/>
            <a:ext cx="9144000" cy="954107"/>
          </a:xfrm>
          <a:prstGeom prst="rect">
            <a:avLst/>
          </a:prstGeom>
          <a:noFill/>
        </p:spPr>
        <p:txBody>
          <a:bodyPr wrap="square" rtlCol="0">
            <a:spAutoFit/>
          </a:bodyPr>
          <a:lstStyle/>
          <a:p>
            <a:pPr algn="ctr"/>
            <a:r>
              <a:rPr lang="de-AT" sz="2900" b="1" dirty="0"/>
              <a:t>III. Gesetzliche (Vor-)Rechte des Aufsichtsratsvorsitzenden </a:t>
            </a:r>
            <a:endParaRPr lang="de-AT" sz="2700" b="1" dirty="0"/>
          </a:p>
          <a:p>
            <a:pPr algn="ctr"/>
            <a:r>
              <a:rPr lang="de-AT" sz="2700" b="1" dirty="0"/>
              <a:t>Sitzungsführung und Sitzungspolizei</a:t>
            </a:r>
          </a:p>
        </p:txBody>
      </p:sp>
      <p:sp>
        <p:nvSpPr>
          <p:cNvPr id="7" name="Textfeld 6"/>
          <p:cNvSpPr txBox="1"/>
          <p:nvPr/>
        </p:nvSpPr>
        <p:spPr>
          <a:xfrm>
            <a:off x="755576" y="1574795"/>
            <a:ext cx="7848872" cy="4170372"/>
          </a:xfrm>
          <a:prstGeom prst="rect">
            <a:avLst/>
          </a:prstGeom>
          <a:noFill/>
        </p:spPr>
        <p:txBody>
          <a:bodyPr wrap="square" rtlCol="0">
            <a:spAutoFit/>
          </a:bodyPr>
          <a:lstStyle/>
          <a:p>
            <a:pPr marL="436562" indent="-342900" algn="just">
              <a:buFont typeface="Arial" panose="020B0604020202020204" pitchFamily="34" charset="0"/>
              <a:buChar char="•"/>
              <a:tabLst>
                <a:tab pos="987425" algn="l"/>
              </a:tabLst>
            </a:pPr>
            <a:r>
              <a:rPr lang="sv-SE" sz="2200" dirty="0"/>
              <a:t>Tagungsphase:</a:t>
            </a:r>
          </a:p>
          <a:p>
            <a:pPr marL="436562" indent="-342900" algn="just">
              <a:buFont typeface="Arial" panose="020B0604020202020204" pitchFamily="34" charset="0"/>
              <a:buChar char="•"/>
              <a:tabLst>
                <a:tab pos="987425" algn="l"/>
              </a:tabLst>
            </a:pPr>
            <a:endParaRPr lang="sv-SE" sz="2200" dirty="0"/>
          </a:p>
          <a:p>
            <a:pPr marL="93662" algn="just">
              <a:tabLst>
                <a:tab pos="987425" algn="l"/>
              </a:tabLst>
            </a:pPr>
            <a:endParaRPr lang="sv-SE" sz="900" dirty="0"/>
          </a:p>
          <a:p>
            <a:pPr marL="893762" lvl="1" indent="-342900" algn="just">
              <a:buFont typeface="Arial" panose="020B0604020202020204" pitchFamily="34" charset="0"/>
              <a:buChar char="•"/>
              <a:tabLst>
                <a:tab pos="987425" algn="l"/>
              </a:tabLst>
            </a:pPr>
            <a:r>
              <a:rPr lang="de-AT" sz="2200" dirty="0"/>
              <a:t>„</a:t>
            </a:r>
            <a:r>
              <a:rPr lang="de-AT" sz="2200" i="1" dirty="0"/>
              <a:t>Sitzungspolizei</a:t>
            </a:r>
            <a:r>
              <a:rPr lang="de-AT" sz="2200" dirty="0"/>
              <a:t>“ durch Aufsichtsratsvorsitzende/n; umfasst:</a:t>
            </a:r>
          </a:p>
          <a:p>
            <a:pPr marL="1350962" lvl="2" indent="-342900" algn="just">
              <a:buFont typeface="Arial" panose="020B0604020202020204" pitchFamily="34" charset="0"/>
              <a:buChar char="•"/>
              <a:tabLst>
                <a:tab pos="987425" algn="l"/>
              </a:tabLst>
            </a:pPr>
            <a:endParaRPr lang="de-AT" sz="900" dirty="0"/>
          </a:p>
          <a:p>
            <a:pPr marL="1350962" lvl="2" indent="-342900" algn="just">
              <a:buFont typeface="Arial" panose="020B0604020202020204" pitchFamily="34" charset="0"/>
              <a:buChar char="•"/>
              <a:tabLst>
                <a:tab pos="987425" algn="l"/>
              </a:tabLst>
            </a:pPr>
            <a:r>
              <a:rPr lang="de-AT" sz="2200" dirty="0"/>
              <a:t>Eröffnung der Sitzung</a:t>
            </a:r>
          </a:p>
          <a:p>
            <a:pPr marL="1350962" lvl="2" indent="-342900" algn="just">
              <a:buFont typeface="Arial" panose="020B0604020202020204" pitchFamily="34" charset="0"/>
              <a:buChar char="•"/>
              <a:tabLst>
                <a:tab pos="987425" algn="l"/>
              </a:tabLst>
            </a:pPr>
            <a:endParaRPr lang="de-AT" sz="900" dirty="0"/>
          </a:p>
          <a:p>
            <a:pPr marL="1350962" lvl="2" indent="-342900" algn="just">
              <a:buFont typeface="Arial" panose="020B0604020202020204" pitchFamily="34" charset="0"/>
              <a:buChar char="•"/>
              <a:tabLst>
                <a:tab pos="987425" algn="l"/>
              </a:tabLst>
            </a:pPr>
            <a:r>
              <a:rPr lang="de-AT" sz="2200" dirty="0"/>
              <a:t>Abhaltung der Sitzung</a:t>
            </a:r>
          </a:p>
          <a:p>
            <a:pPr marL="1808162" lvl="3" indent="-342900" algn="just">
              <a:buFont typeface="Arial" panose="020B0604020202020204" pitchFamily="34" charset="0"/>
              <a:buChar char="•"/>
              <a:tabLst>
                <a:tab pos="987425" algn="l"/>
              </a:tabLst>
            </a:pPr>
            <a:r>
              <a:rPr lang="de-AT" sz="2200" dirty="0"/>
              <a:t>Erörterung und Abhandlung der Tagesordnungspunkte </a:t>
            </a:r>
          </a:p>
          <a:p>
            <a:pPr marL="1350962" lvl="2" indent="-342900" algn="just">
              <a:buFont typeface="Arial" panose="020B0604020202020204" pitchFamily="34" charset="0"/>
              <a:buChar char="•"/>
              <a:tabLst>
                <a:tab pos="987425" algn="l"/>
              </a:tabLst>
            </a:pPr>
            <a:endParaRPr lang="de-AT" sz="900" dirty="0"/>
          </a:p>
          <a:p>
            <a:pPr marL="1350962" lvl="2" indent="-342900" algn="just">
              <a:buFont typeface="Arial" panose="020B0604020202020204" pitchFamily="34" charset="0"/>
              <a:buChar char="•"/>
              <a:tabLst>
                <a:tab pos="987425" algn="l"/>
              </a:tabLst>
            </a:pPr>
            <a:r>
              <a:rPr lang="de-AT" sz="2200" dirty="0"/>
              <a:t>Zeitweilige Unterbrechung</a:t>
            </a:r>
          </a:p>
          <a:p>
            <a:pPr marL="1350962" lvl="2" indent="-342900" algn="just">
              <a:buFont typeface="Arial" panose="020B0604020202020204" pitchFamily="34" charset="0"/>
              <a:buChar char="•"/>
              <a:tabLst>
                <a:tab pos="987425" algn="l"/>
              </a:tabLst>
            </a:pPr>
            <a:endParaRPr lang="de-AT" sz="900" dirty="0"/>
          </a:p>
          <a:p>
            <a:pPr marL="1350962" lvl="2" indent="-342900" algn="just">
              <a:buFont typeface="Arial" panose="020B0604020202020204" pitchFamily="34" charset="0"/>
              <a:buChar char="•"/>
              <a:tabLst>
                <a:tab pos="987425" algn="l"/>
              </a:tabLst>
            </a:pPr>
            <a:r>
              <a:rPr lang="de-AT" sz="2200" dirty="0"/>
              <a:t>Vorzeitige Abberaumung </a:t>
            </a:r>
          </a:p>
          <a:p>
            <a:pPr marL="1350962" lvl="2" indent="-342900" algn="just">
              <a:buFont typeface="Arial" panose="020B0604020202020204" pitchFamily="34" charset="0"/>
              <a:buChar char="•"/>
              <a:tabLst>
                <a:tab pos="987425" algn="l"/>
              </a:tabLst>
            </a:pPr>
            <a:endParaRPr lang="de-AT" sz="2200" dirty="0"/>
          </a:p>
        </p:txBody>
      </p:sp>
      <p:pic>
        <p:nvPicPr>
          <p:cNvPr id="3" name="Grafik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51520" y="5643364"/>
            <a:ext cx="1594716" cy="1025996"/>
          </a:xfrm>
          <a:prstGeom prst="rect">
            <a:avLst/>
          </a:prstGeom>
        </p:spPr>
      </p:pic>
      <p:sp>
        <p:nvSpPr>
          <p:cNvPr id="9" name="Foliennummernplatzhalter 8"/>
          <p:cNvSpPr>
            <a:spLocks noGrp="1"/>
          </p:cNvSpPr>
          <p:nvPr>
            <p:ph type="sldNum" sz="quarter" idx="12"/>
          </p:nvPr>
        </p:nvSpPr>
        <p:spPr/>
        <p:txBody>
          <a:bodyPr/>
          <a:lstStyle/>
          <a:p>
            <a:fld id="{2FF586BC-B1D0-46E9-B07F-94C8E81EA876}" type="slidenum">
              <a:rPr lang="de-DE" smtClean="0"/>
              <a:t>19</a:t>
            </a:fld>
            <a:endParaRPr lang="de-DE" dirty="0"/>
          </a:p>
        </p:txBody>
      </p:sp>
    </p:spTree>
    <p:extLst>
      <p:ext uri="{BB962C8B-B14F-4D97-AF65-F5344CB8AC3E}">
        <p14:creationId xmlns:p14="http://schemas.microsoft.com/office/powerpoint/2010/main" val="8694766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Grafik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515820" y="5163900"/>
            <a:ext cx="3563888" cy="1649323"/>
          </a:xfrm>
          <a:prstGeom prst="rect">
            <a:avLst/>
          </a:prstGeom>
        </p:spPr>
      </p:pic>
      <p:sp>
        <p:nvSpPr>
          <p:cNvPr id="2" name="Textfeld 1"/>
          <p:cNvSpPr txBox="1"/>
          <p:nvPr/>
        </p:nvSpPr>
        <p:spPr>
          <a:xfrm>
            <a:off x="683568" y="953374"/>
            <a:ext cx="7848872" cy="1323439"/>
          </a:xfrm>
          <a:prstGeom prst="rect">
            <a:avLst/>
          </a:prstGeom>
          <a:noFill/>
        </p:spPr>
        <p:txBody>
          <a:bodyPr wrap="square" rtlCol="0">
            <a:spAutoFit/>
          </a:bodyPr>
          <a:lstStyle/>
          <a:p>
            <a:pPr algn="ctr"/>
            <a:r>
              <a:rPr lang="de-AT" sz="4400" dirty="0"/>
              <a:t>Der/die Aufsichtsratsvorsitzende</a:t>
            </a:r>
          </a:p>
          <a:p>
            <a:pPr algn="ctr"/>
            <a:r>
              <a:rPr lang="de-AT" sz="3600" dirty="0"/>
              <a:t>als „</a:t>
            </a:r>
            <a:r>
              <a:rPr lang="de-AT" sz="3600" i="1" dirty="0"/>
              <a:t>primus inter pares</a:t>
            </a:r>
            <a:r>
              <a:rPr lang="de-AT" sz="3600" dirty="0"/>
              <a:t>“</a:t>
            </a:r>
          </a:p>
        </p:txBody>
      </p:sp>
      <p:sp>
        <p:nvSpPr>
          <p:cNvPr id="7" name="Textfeld 6"/>
          <p:cNvSpPr txBox="1"/>
          <p:nvPr/>
        </p:nvSpPr>
        <p:spPr>
          <a:xfrm>
            <a:off x="1079612" y="2408664"/>
            <a:ext cx="7056784" cy="3170099"/>
          </a:xfrm>
          <a:prstGeom prst="rect">
            <a:avLst/>
          </a:prstGeom>
          <a:noFill/>
        </p:spPr>
        <p:txBody>
          <a:bodyPr wrap="square" rtlCol="0">
            <a:spAutoFit/>
          </a:bodyPr>
          <a:lstStyle/>
          <a:p>
            <a:pPr marL="571500" indent="-571500" algn="just">
              <a:buAutoNum type="romanUcPeriod"/>
            </a:pPr>
            <a:r>
              <a:rPr lang="de-AT" sz="2200" dirty="0"/>
              <a:t>Bestellung und Beendigung</a:t>
            </a:r>
          </a:p>
          <a:p>
            <a:pPr marL="571500" indent="-571500" algn="just">
              <a:buAutoNum type="romanUcPeriod"/>
            </a:pPr>
            <a:endParaRPr lang="de-AT" sz="2200" dirty="0"/>
          </a:p>
          <a:p>
            <a:pPr marL="571500" indent="-571500" algn="just">
              <a:buAutoNum type="romanUcPeriod"/>
            </a:pPr>
            <a:r>
              <a:rPr lang="de-AT" sz="2200" dirty="0"/>
              <a:t>Persönliche Voraussetzungen/Qualifikationen</a:t>
            </a:r>
          </a:p>
          <a:p>
            <a:pPr marL="571500" indent="-571500" algn="just">
              <a:buAutoNum type="romanUcPeriod"/>
            </a:pPr>
            <a:endParaRPr lang="de-AT" sz="2200" dirty="0"/>
          </a:p>
          <a:p>
            <a:pPr marL="571500" indent="-571500" algn="just">
              <a:buAutoNum type="romanUcPeriod"/>
            </a:pPr>
            <a:r>
              <a:rPr lang="de-AT" sz="2200" dirty="0"/>
              <a:t>Gesetzliche (Vor-)Rechte des/der Aufsichtsrats-vorsitzenden, „Sitzungspolizei“</a:t>
            </a:r>
          </a:p>
          <a:p>
            <a:pPr marL="571500" indent="-571500" algn="just">
              <a:buAutoNum type="romanUcPeriod"/>
            </a:pPr>
            <a:endParaRPr lang="de-AT" sz="2200" dirty="0"/>
          </a:p>
          <a:p>
            <a:pPr marL="571500" indent="-571500" algn="just">
              <a:buAutoNum type="romanUcPeriod"/>
            </a:pPr>
            <a:r>
              <a:rPr lang="de-AT" sz="2200" dirty="0"/>
              <a:t>Gestaltung der Geschäftsordnung des Aufsichtsrats </a:t>
            </a:r>
          </a:p>
          <a:p>
            <a:pPr algn="just"/>
            <a:endParaRPr lang="de-AT" sz="2400" dirty="0"/>
          </a:p>
        </p:txBody>
      </p:sp>
      <p:pic>
        <p:nvPicPr>
          <p:cNvPr id="8" name="Grafik 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51520" y="5643364"/>
            <a:ext cx="1594716" cy="1025996"/>
          </a:xfrm>
          <a:prstGeom prst="rect">
            <a:avLst/>
          </a:prstGeom>
        </p:spPr>
      </p:pic>
      <p:sp>
        <p:nvSpPr>
          <p:cNvPr id="10" name="Foliennummernplatzhalter 9"/>
          <p:cNvSpPr>
            <a:spLocks noGrp="1"/>
          </p:cNvSpPr>
          <p:nvPr>
            <p:ph type="sldNum" sz="quarter" idx="12"/>
          </p:nvPr>
        </p:nvSpPr>
        <p:spPr/>
        <p:txBody>
          <a:bodyPr/>
          <a:lstStyle/>
          <a:p>
            <a:fld id="{2FF586BC-B1D0-46E9-B07F-94C8E81EA876}" type="slidenum">
              <a:rPr lang="de-DE" smtClean="0"/>
              <a:t>2</a:t>
            </a:fld>
            <a:endParaRPr lang="de-DE" dirty="0"/>
          </a:p>
        </p:txBody>
      </p:sp>
    </p:spTree>
    <p:extLst>
      <p:ext uri="{BB962C8B-B14F-4D97-AF65-F5344CB8AC3E}">
        <p14:creationId xmlns:p14="http://schemas.microsoft.com/office/powerpoint/2010/main" val="362784363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Grafik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580112" y="5208676"/>
            <a:ext cx="3563888" cy="1649323"/>
          </a:xfrm>
          <a:prstGeom prst="rect">
            <a:avLst/>
          </a:prstGeom>
        </p:spPr>
      </p:pic>
      <p:sp>
        <p:nvSpPr>
          <p:cNvPr id="2" name="Textfeld 1"/>
          <p:cNvSpPr txBox="1"/>
          <p:nvPr/>
        </p:nvSpPr>
        <p:spPr>
          <a:xfrm>
            <a:off x="0" y="620688"/>
            <a:ext cx="9144000" cy="984885"/>
          </a:xfrm>
          <a:prstGeom prst="rect">
            <a:avLst/>
          </a:prstGeom>
          <a:noFill/>
        </p:spPr>
        <p:txBody>
          <a:bodyPr wrap="square" rtlCol="0">
            <a:spAutoFit/>
          </a:bodyPr>
          <a:lstStyle/>
          <a:p>
            <a:pPr algn="ctr"/>
            <a:r>
              <a:rPr lang="de-AT" sz="2900" b="1" dirty="0"/>
              <a:t>III. Gesetzliche (Vor-)Rechte des Aufsichtsratsvorsitzenden </a:t>
            </a:r>
          </a:p>
          <a:p>
            <a:pPr algn="ctr"/>
            <a:r>
              <a:rPr lang="de-AT" sz="2700" b="1" dirty="0"/>
              <a:t>Sitzungsführung und Sitzungspolizei</a:t>
            </a:r>
          </a:p>
        </p:txBody>
      </p:sp>
      <p:sp>
        <p:nvSpPr>
          <p:cNvPr id="7" name="Textfeld 6"/>
          <p:cNvSpPr txBox="1"/>
          <p:nvPr/>
        </p:nvSpPr>
        <p:spPr>
          <a:xfrm>
            <a:off x="647564" y="1605573"/>
            <a:ext cx="7848872" cy="4601260"/>
          </a:xfrm>
          <a:prstGeom prst="rect">
            <a:avLst/>
          </a:prstGeom>
          <a:noFill/>
        </p:spPr>
        <p:txBody>
          <a:bodyPr wrap="square" rtlCol="0">
            <a:spAutoFit/>
          </a:bodyPr>
          <a:lstStyle/>
          <a:p>
            <a:pPr marL="436562" indent="-342900" algn="just">
              <a:buFont typeface="Arial" panose="020B0604020202020204" pitchFamily="34" charset="0"/>
              <a:buChar char="•"/>
              <a:tabLst>
                <a:tab pos="987425" algn="l"/>
              </a:tabLst>
            </a:pPr>
            <a:r>
              <a:rPr lang="sv-SE" sz="2200" dirty="0"/>
              <a:t>Tagungsphase:</a:t>
            </a:r>
          </a:p>
          <a:p>
            <a:pPr marL="93662" algn="just">
              <a:tabLst>
                <a:tab pos="987425" algn="l"/>
              </a:tabLst>
            </a:pPr>
            <a:endParaRPr lang="sv-SE" sz="900" dirty="0"/>
          </a:p>
          <a:p>
            <a:pPr marL="893762" lvl="1" indent="-342900" algn="just">
              <a:buFont typeface="Arial" panose="020B0604020202020204" pitchFamily="34" charset="0"/>
              <a:buChar char="•"/>
              <a:tabLst>
                <a:tab pos="987425" algn="l"/>
              </a:tabLst>
            </a:pPr>
            <a:r>
              <a:rPr lang="de-AT" sz="2200" dirty="0"/>
              <a:t>„</a:t>
            </a:r>
            <a:r>
              <a:rPr lang="de-AT" sz="2200" i="1" dirty="0"/>
              <a:t>Sitzungspolizei</a:t>
            </a:r>
            <a:r>
              <a:rPr lang="de-AT" sz="2200" dirty="0"/>
              <a:t>“ durch Aufsichtsratsvorsitzende/n; umfasst:</a:t>
            </a:r>
          </a:p>
          <a:p>
            <a:pPr marL="1008062" lvl="2" algn="just">
              <a:tabLst>
                <a:tab pos="987425" algn="l"/>
              </a:tabLst>
            </a:pPr>
            <a:r>
              <a:rPr lang="de-AT" sz="2200" dirty="0"/>
              <a:t> </a:t>
            </a:r>
          </a:p>
          <a:p>
            <a:pPr marL="1350962" lvl="2" indent="-342900" algn="just">
              <a:buFont typeface="Arial" panose="020B0604020202020204" pitchFamily="34" charset="0"/>
              <a:buChar char="•"/>
              <a:tabLst>
                <a:tab pos="987425" algn="l"/>
              </a:tabLst>
            </a:pPr>
            <a:r>
              <a:rPr lang="de-AT" sz="2200" dirty="0"/>
              <a:t>Die Sitzung beendende Schließung </a:t>
            </a:r>
          </a:p>
          <a:p>
            <a:pPr marL="1350962" lvl="2" indent="-342900" algn="just">
              <a:buFont typeface="Arial" panose="020B0604020202020204" pitchFamily="34" charset="0"/>
              <a:buChar char="•"/>
              <a:tabLst>
                <a:tab pos="987425" algn="l"/>
              </a:tabLst>
            </a:pPr>
            <a:endParaRPr lang="de-AT" sz="1400" dirty="0"/>
          </a:p>
          <a:p>
            <a:pPr marL="1350962" lvl="2" indent="-342900" algn="just">
              <a:buFont typeface="Arial" panose="020B0604020202020204" pitchFamily="34" charset="0"/>
              <a:buChar char="•"/>
              <a:tabLst>
                <a:tab pos="987425" algn="l"/>
              </a:tabLst>
            </a:pPr>
            <a:r>
              <a:rPr lang="de-AT" sz="2200" dirty="0"/>
              <a:t>Sämtliche zwischen Eröffnung und Schließung liegende Vorgänge</a:t>
            </a:r>
          </a:p>
          <a:p>
            <a:pPr marL="1350962" lvl="2" indent="-342900" algn="just">
              <a:buFont typeface="Arial" panose="020B0604020202020204" pitchFamily="34" charset="0"/>
              <a:buChar char="•"/>
              <a:tabLst>
                <a:tab pos="987425" algn="l"/>
              </a:tabLst>
            </a:pPr>
            <a:endParaRPr lang="de-AT" sz="1400" dirty="0"/>
          </a:p>
          <a:p>
            <a:pPr marL="1350962" lvl="2" indent="-342900" algn="just">
              <a:buFont typeface="Arial" panose="020B0604020202020204" pitchFamily="34" charset="0"/>
              <a:buChar char="•"/>
              <a:tabLst>
                <a:tab pos="987425" algn="l"/>
              </a:tabLst>
            </a:pPr>
            <a:r>
              <a:rPr lang="de-AT" sz="2200" dirty="0"/>
              <a:t>Worterteilung</a:t>
            </a:r>
          </a:p>
          <a:p>
            <a:pPr marL="1350962" lvl="2" indent="-342900" algn="just">
              <a:buFont typeface="Arial" panose="020B0604020202020204" pitchFamily="34" charset="0"/>
              <a:buChar char="•"/>
              <a:tabLst>
                <a:tab pos="987425" algn="l"/>
              </a:tabLst>
            </a:pPr>
            <a:endParaRPr lang="de-AT" sz="1400" dirty="0"/>
          </a:p>
          <a:p>
            <a:pPr marL="1350962" lvl="2" indent="-342900" algn="just">
              <a:buFont typeface="Arial" panose="020B0604020202020204" pitchFamily="34" charset="0"/>
              <a:buChar char="•"/>
              <a:tabLst>
                <a:tab pos="987425" algn="l"/>
              </a:tabLst>
            </a:pPr>
            <a:r>
              <a:rPr lang="de-AT" sz="2200" dirty="0"/>
              <a:t>Beschränkungen der Redezeit</a:t>
            </a:r>
          </a:p>
          <a:p>
            <a:pPr marL="1350962" lvl="2" indent="-342900" algn="just">
              <a:buFont typeface="Arial" panose="020B0604020202020204" pitchFamily="34" charset="0"/>
              <a:buChar char="•"/>
              <a:tabLst>
                <a:tab pos="987425" algn="l"/>
              </a:tabLst>
            </a:pPr>
            <a:endParaRPr lang="de-AT" sz="2200" dirty="0"/>
          </a:p>
          <a:p>
            <a:pPr marL="1350962" lvl="2" indent="-342900" algn="just">
              <a:buFont typeface="Arial" panose="020B0604020202020204" pitchFamily="34" charset="0"/>
              <a:buChar char="•"/>
              <a:tabLst>
                <a:tab pos="987425" algn="l"/>
              </a:tabLst>
            </a:pPr>
            <a:endParaRPr lang="de-AT" sz="2200" dirty="0"/>
          </a:p>
          <a:p>
            <a:pPr marL="1350962" lvl="2" indent="-342900" algn="just">
              <a:buFont typeface="Arial" panose="020B0604020202020204" pitchFamily="34" charset="0"/>
              <a:buChar char="•"/>
              <a:tabLst>
                <a:tab pos="987425" algn="l"/>
              </a:tabLst>
            </a:pPr>
            <a:endParaRPr lang="de-AT" sz="2200" dirty="0"/>
          </a:p>
        </p:txBody>
      </p:sp>
      <p:pic>
        <p:nvPicPr>
          <p:cNvPr id="3" name="Grafik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51520" y="5643364"/>
            <a:ext cx="1594716" cy="1025996"/>
          </a:xfrm>
          <a:prstGeom prst="rect">
            <a:avLst/>
          </a:prstGeom>
        </p:spPr>
      </p:pic>
      <p:sp>
        <p:nvSpPr>
          <p:cNvPr id="9" name="Foliennummernplatzhalter 8"/>
          <p:cNvSpPr>
            <a:spLocks noGrp="1"/>
          </p:cNvSpPr>
          <p:nvPr>
            <p:ph type="sldNum" sz="quarter" idx="12"/>
          </p:nvPr>
        </p:nvSpPr>
        <p:spPr/>
        <p:txBody>
          <a:bodyPr/>
          <a:lstStyle/>
          <a:p>
            <a:fld id="{2FF586BC-B1D0-46E9-B07F-94C8E81EA876}" type="slidenum">
              <a:rPr lang="de-DE" smtClean="0"/>
              <a:t>20</a:t>
            </a:fld>
            <a:endParaRPr lang="de-DE" dirty="0"/>
          </a:p>
        </p:txBody>
      </p:sp>
    </p:spTree>
    <p:extLst>
      <p:ext uri="{BB962C8B-B14F-4D97-AF65-F5344CB8AC3E}">
        <p14:creationId xmlns:p14="http://schemas.microsoft.com/office/powerpoint/2010/main" val="111416107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Grafik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580112" y="5208676"/>
            <a:ext cx="3563888" cy="1649323"/>
          </a:xfrm>
          <a:prstGeom prst="rect">
            <a:avLst/>
          </a:prstGeom>
        </p:spPr>
      </p:pic>
      <p:sp>
        <p:nvSpPr>
          <p:cNvPr id="2" name="Textfeld 1"/>
          <p:cNvSpPr txBox="1"/>
          <p:nvPr/>
        </p:nvSpPr>
        <p:spPr>
          <a:xfrm>
            <a:off x="0" y="620688"/>
            <a:ext cx="9144000" cy="984885"/>
          </a:xfrm>
          <a:prstGeom prst="rect">
            <a:avLst/>
          </a:prstGeom>
          <a:noFill/>
        </p:spPr>
        <p:txBody>
          <a:bodyPr wrap="square" rtlCol="0">
            <a:spAutoFit/>
          </a:bodyPr>
          <a:lstStyle/>
          <a:p>
            <a:pPr algn="ctr"/>
            <a:r>
              <a:rPr lang="de-AT" sz="2900" b="1" dirty="0"/>
              <a:t>III. Gesetzliche (Vor-)Rechte des Aufsichtsratsvorsitzenden </a:t>
            </a:r>
          </a:p>
          <a:p>
            <a:pPr algn="ctr"/>
            <a:r>
              <a:rPr lang="de-AT" sz="2700" b="1" dirty="0"/>
              <a:t>Sitzungsführung und Sitzungspolizei</a:t>
            </a:r>
          </a:p>
        </p:txBody>
      </p:sp>
      <p:sp>
        <p:nvSpPr>
          <p:cNvPr id="7" name="Textfeld 6"/>
          <p:cNvSpPr txBox="1"/>
          <p:nvPr/>
        </p:nvSpPr>
        <p:spPr>
          <a:xfrm>
            <a:off x="647564" y="1716254"/>
            <a:ext cx="7848872" cy="3570208"/>
          </a:xfrm>
          <a:prstGeom prst="rect">
            <a:avLst/>
          </a:prstGeom>
          <a:noFill/>
        </p:spPr>
        <p:txBody>
          <a:bodyPr wrap="square" rtlCol="0">
            <a:spAutoFit/>
          </a:bodyPr>
          <a:lstStyle/>
          <a:p>
            <a:pPr marL="436562" indent="-342900" algn="just">
              <a:buFont typeface="Arial" panose="020B0604020202020204" pitchFamily="34" charset="0"/>
              <a:buChar char="•"/>
              <a:tabLst>
                <a:tab pos="987425" algn="l"/>
              </a:tabLst>
            </a:pPr>
            <a:r>
              <a:rPr lang="sv-SE" sz="2200" dirty="0"/>
              <a:t>Tagungsphase:</a:t>
            </a:r>
          </a:p>
          <a:p>
            <a:pPr marL="93662" algn="just">
              <a:tabLst>
                <a:tab pos="987425" algn="l"/>
              </a:tabLst>
            </a:pPr>
            <a:endParaRPr lang="sv-SE" sz="2200" dirty="0"/>
          </a:p>
          <a:p>
            <a:pPr marL="893762" lvl="1" indent="-342900" algn="just">
              <a:buFont typeface="Arial" panose="020B0604020202020204" pitchFamily="34" charset="0"/>
              <a:buChar char="•"/>
              <a:tabLst>
                <a:tab pos="987425" algn="l"/>
              </a:tabLst>
            </a:pPr>
            <a:r>
              <a:rPr lang="de-AT" sz="2200" dirty="0"/>
              <a:t>„</a:t>
            </a:r>
            <a:r>
              <a:rPr lang="de-AT" sz="2200" i="1" dirty="0"/>
              <a:t>Sitzungspolizei</a:t>
            </a:r>
            <a:r>
              <a:rPr lang="de-AT" sz="2200" dirty="0"/>
              <a:t>“ durch Aufsichtsratsvorsitzenden; umfasst:</a:t>
            </a:r>
          </a:p>
          <a:p>
            <a:pPr marL="1350962" lvl="2" indent="-342900" algn="just">
              <a:buFont typeface="Arial" panose="020B0604020202020204" pitchFamily="34" charset="0"/>
              <a:buChar char="•"/>
              <a:tabLst>
                <a:tab pos="987425" algn="l"/>
              </a:tabLst>
            </a:pPr>
            <a:endParaRPr lang="de-AT" sz="1400" dirty="0"/>
          </a:p>
          <a:p>
            <a:pPr marL="1350962" lvl="2" indent="-342900" algn="just">
              <a:buFont typeface="Arial" panose="020B0604020202020204" pitchFamily="34" charset="0"/>
              <a:buChar char="•"/>
              <a:tabLst>
                <a:tab pos="987425" algn="l"/>
              </a:tabLst>
            </a:pPr>
            <a:r>
              <a:rPr lang="de-AT" sz="2200" dirty="0"/>
              <a:t>Wenn notwendig, Mitglieder des Aufsichtsrats zur Sache mahnen und ihnen das Wort entziehen</a:t>
            </a:r>
          </a:p>
          <a:p>
            <a:pPr marL="1350962" lvl="2" indent="-342900" algn="just">
              <a:buFont typeface="Arial" panose="020B0604020202020204" pitchFamily="34" charset="0"/>
              <a:buChar char="•"/>
              <a:tabLst>
                <a:tab pos="987425" algn="l"/>
              </a:tabLst>
            </a:pPr>
            <a:endParaRPr lang="de-AT" sz="1400" dirty="0"/>
          </a:p>
          <a:p>
            <a:pPr marL="1350962" lvl="2" indent="-342900" algn="just">
              <a:buFont typeface="Arial" panose="020B0604020202020204" pitchFamily="34" charset="0"/>
              <a:buChar char="•"/>
              <a:tabLst>
                <a:tab pos="987425" algn="l"/>
              </a:tabLst>
            </a:pPr>
            <a:r>
              <a:rPr lang="de-AT" sz="2200" dirty="0" err="1"/>
              <a:t>ultima</a:t>
            </a:r>
            <a:r>
              <a:rPr lang="de-AT" sz="2200" dirty="0"/>
              <a:t> </a:t>
            </a:r>
            <a:r>
              <a:rPr lang="de-AT" sz="2200" dirty="0" err="1"/>
              <a:t>ratio</a:t>
            </a:r>
            <a:r>
              <a:rPr lang="de-AT" sz="2200" dirty="0"/>
              <a:t>: vorübergehender Ausschluss von Aufsichtsratsmitgliedern bei Gefährdung bedeutender Interessen der Gesellschaft oder Korrumpierung der Neutralität eines Aufsichtsratsmitglieds</a:t>
            </a:r>
          </a:p>
        </p:txBody>
      </p:sp>
      <p:pic>
        <p:nvPicPr>
          <p:cNvPr id="3" name="Grafik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51520" y="5643364"/>
            <a:ext cx="1594716" cy="1025996"/>
          </a:xfrm>
          <a:prstGeom prst="rect">
            <a:avLst/>
          </a:prstGeom>
        </p:spPr>
      </p:pic>
      <p:sp>
        <p:nvSpPr>
          <p:cNvPr id="9" name="Foliennummernplatzhalter 8"/>
          <p:cNvSpPr>
            <a:spLocks noGrp="1"/>
          </p:cNvSpPr>
          <p:nvPr>
            <p:ph type="sldNum" sz="quarter" idx="12"/>
          </p:nvPr>
        </p:nvSpPr>
        <p:spPr/>
        <p:txBody>
          <a:bodyPr/>
          <a:lstStyle/>
          <a:p>
            <a:fld id="{2FF586BC-B1D0-46E9-B07F-94C8E81EA876}" type="slidenum">
              <a:rPr lang="de-DE" smtClean="0"/>
              <a:t>21</a:t>
            </a:fld>
            <a:endParaRPr lang="de-DE" dirty="0"/>
          </a:p>
        </p:txBody>
      </p:sp>
    </p:spTree>
    <p:extLst>
      <p:ext uri="{BB962C8B-B14F-4D97-AF65-F5344CB8AC3E}">
        <p14:creationId xmlns:p14="http://schemas.microsoft.com/office/powerpoint/2010/main" val="379534526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Grafik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580112" y="5208676"/>
            <a:ext cx="3563888" cy="1649323"/>
          </a:xfrm>
          <a:prstGeom prst="rect">
            <a:avLst/>
          </a:prstGeom>
        </p:spPr>
      </p:pic>
      <p:sp>
        <p:nvSpPr>
          <p:cNvPr id="2" name="Textfeld 1"/>
          <p:cNvSpPr txBox="1"/>
          <p:nvPr/>
        </p:nvSpPr>
        <p:spPr>
          <a:xfrm>
            <a:off x="0" y="620688"/>
            <a:ext cx="9144000" cy="984885"/>
          </a:xfrm>
          <a:prstGeom prst="rect">
            <a:avLst/>
          </a:prstGeom>
          <a:noFill/>
        </p:spPr>
        <p:txBody>
          <a:bodyPr wrap="square" rtlCol="0">
            <a:spAutoFit/>
          </a:bodyPr>
          <a:lstStyle/>
          <a:p>
            <a:pPr algn="ctr"/>
            <a:r>
              <a:rPr lang="de-AT" sz="2900" b="1" dirty="0"/>
              <a:t>III. Gesetzliche (Vor-)Rechte des Aufsichtsratsvorsitzenden </a:t>
            </a:r>
          </a:p>
          <a:p>
            <a:pPr algn="ctr"/>
            <a:r>
              <a:rPr lang="de-AT" sz="2700" b="1" dirty="0"/>
              <a:t>Sitzungsführung und Sitzungspolizei</a:t>
            </a:r>
          </a:p>
        </p:txBody>
      </p:sp>
      <p:sp>
        <p:nvSpPr>
          <p:cNvPr id="7" name="Textfeld 6"/>
          <p:cNvSpPr txBox="1"/>
          <p:nvPr/>
        </p:nvSpPr>
        <p:spPr>
          <a:xfrm>
            <a:off x="647564" y="1837464"/>
            <a:ext cx="7848872" cy="3908762"/>
          </a:xfrm>
          <a:prstGeom prst="rect">
            <a:avLst/>
          </a:prstGeom>
          <a:noFill/>
        </p:spPr>
        <p:txBody>
          <a:bodyPr wrap="square" rtlCol="0">
            <a:spAutoFit/>
          </a:bodyPr>
          <a:lstStyle/>
          <a:p>
            <a:pPr marL="436562" indent="-342900" algn="just">
              <a:buFont typeface="Arial" panose="020B0604020202020204" pitchFamily="34" charset="0"/>
              <a:buChar char="•"/>
              <a:tabLst>
                <a:tab pos="987425" algn="l"/>
              </a:tabLst>
            </a:pPr>
            <a:r>
              <a:rPr lang="sv-SE" sz="2200" dirty="0"/>
              <a:t>Tagungsphase:</a:t>
            </a:r>
          </a:p>
          <a:p>
            <a:pPr marL="93662" algn="just">
              <a:tabLst>
                <a:tab pos="987425" algn="l"/>
              </a:tabLst>
            </a:pPr>
            <a:r>
              <a:rPr lang="sv-SE" sz="2200" dirty="0"/>
              <a:t> </a:t>
            </a:r>
          </a:p>
          <a:p>
            <a:pPr marL="893762" lvl="1" indent="-342900" algn="just">
              <a:buFont typeface="Arial" panose="020B0604020202020204" pitchFamily="34" charset="0"/>
              <a:buChar char="•"/>
              <a:tabLst>
                <a:tab pos="987425" algn="l"/>
              </a:tabLst>
            </a:pPr>
            <a:r>
              <a:rPr lang="sv-SE" sz="2200" dirty="0"/>
              <a:t>Vorübergehender Ausschluss eines Aufsichtsratsmitglieds:</a:t>
            </a:r>
            <a:endParaRPr lang="de-AT" sz="2200" dirty="0"/>
          </a:p>
          <a:p>
            <a:pPr marL="1350962" lvl="2" indent="-342900" algn="just">
              <a:buFont typeface="Arial" panose="020B0604020202020204" pitchFamily="34" charset="0"/>
              <a:buChar char="•"/>
              <a:tabLst>
                <a:tab pos="987425" algn="l"/>
              </a:tabLst>
            </a:pPr>
            <a:endParaRPr lang="de-AT" sz="1400" dirty="0"/>
          </a:p>
          <a:p>
            <a:pPr marL="1350962" lvl="2" indent="-342900" algn="just">
              <a:buFont typeface="Arial" panose="020B0604020202020204" pitchFamily="34" charset="0"/>
              <a:buChar char="•"/>
              <a:tabLst>
                <a:tab pos="987425" algn="l"/>
              </a:tabLst>
            </a:pPr>
            <a:r>
              <a:rPr lang="de-AT" sz="2200" dirty="0"/>
              <a:t>Zulässige Ausnahme vom grundsätzlich nicht entziehbaren Teilnahmerecht</a:t>
            </a:r>
          </a:p>
          <a:p>
            <a:pPr marL="1350962" lvl="2" indent="-342900" algn="just">
              <a:buFont typeface="Arial" panose="020B0604020202020204" pitchFamily="34" charset="0"/>
              <a:buChar char="•"/>
              <a:tabLst>
                <a:tab pos="987425" algn="l"/>
              </a:tabLst>
            </a:pPr>
            <a:endParaRPr lang="de-AT" sz="1400" dirty="0"/>
          </a:p>
          <a:p>
            <a:pPr marL="1350962" lvl="2" indent="-342900" algn="just">
              <a:buFont typeface="Arial" panose="020B0604020202020204" pitchFamily="34" charset="0"/>
              <a:buChar char="•"/>
              <a:tabLst>
                <a:tab pos="987425" algn="l"/>
              </a:tabLst>
            </a:pPr>
            <a:r>
              <a:rPr lang="de-AT" sz="2200" dirty="0"/>
              <a:t>Ausschluss bei </a:t>
            </a:r>
            <a:r>
              <a:rPr lang="de-AT" sz="2200" b="1" dirty="0"/>
              <a:t>Interessenkonflikten</a:t>
            </a:r>
            <a:r>
              <a:rPr lang="de-AT" sz="2200" dirty="0"/>
              <a:t> oder </a:t>
            </a:r>
            <a:r>
              <a:rPr lang="de-AT" sz="2200" b="1" dirty="0"/>
              <a:t>grob ungehörigem Verhalten</a:t>
            </a:r>
          </a:p>
          <a:p>
            <a:pPr marL="1350962" lvl="2" indent="-342900" algn="just">
              <a:buFont typeface="Arial" panose="020B0604020202020204" pitchFamily="34" charset="0"/>
              <a:buChar char="•"/>
              <a:tabLst>
                <a:tab pos="987425" algn="l"/>
              </a:tabLst>
            </a:pPr>
            <a:endParaRPr lang="de-AT" sz="1400" dirty="0"/>
          </a:p>
          <a:p>
            <a:pPr marL="1350962" lvl="2" indent="-342900" algn="just">
              <a:buFont typeface="Arial" panose="020B0604020202020204" pitchFamily="34" charset="0"/>
              <a:buChar char="•"/>
              <a:tabLst>
                <a:tab pos="987425" algn="l"/>
              </a:tabLst>
            </a:pPr>
            <a:r>
              <a:rPr lang="de-AT" sz="2200" dirty="0"/>
              <a:t>Aufsichtsratsvorsitzende/r hat zuvor nach Kräften auf eine Lösung des Konflikts hinzuwirken</a:t>
            </a:r>
          </a:p>
        </p:txBody>
      </p:sp>
      <p:pic>
        <p:nvPicPr>
          <p:cNvPr id="3" name="Grafik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51520" y="5643364"/>
            <a:ext cx="1594716" cy="1025996"/>
          </a:xfrm>
          <a:prstGeom prst="rect">
            <a:avLst/>
          </a:prstGeom>
        </p:spPr>
      </p:pic>
      <p:sp>
        <p:nvSpPr>
          <p:cNvPr id="9" name="Foliennummernplatzhalter 8"/>
          <p:cNvSpPr>
            <a:spLocks noGrp="1"/>
          </p:cNvSpPr>
          <p:nvPr>
            <p:ph type="sldNum" sz="quarter" idx="12"/>
          </p:nvPr>
        </p:nvSpPr>
        <p:spPr/>
        <p:txBody>
          <a:bodyPr/>
          <a:lstStyle/>
          <a:p>
            <a:fld id="{2FF586BC-B1D0-46E9-B07F-94C8E81EA876}" type="slidenum">
              <a:rPr lang="de-DE" smtClean="0"/>
              <a:t>22</a:t>
            </a:fld>
            <a:endParaRPr lang="de-DE" dirty="0"/>
          </a:p>
        </p:txBody>
      </p:sp>
    </p:spTree>
    <p:extLst>
      <p:ext uri="{BB962C8B-B14F-4D97-AF65-F5344CB8AC3E}">
        <p14:creationId xmlns:p14="http://schemas.microsoft.com/office/powerpoint/2010/main" val="354494211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Grafik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580112" y="5208676"/>
            <a:ext cx="3563888" cy="1649323"/>
          </a:xfrm>
          <a:prstGeom prst="rect">
            <a:avLst/>
          </a:prstGeom>
        </p:spPr>
      </p:pic>
      <p:sp>
        <p:nvSpPr>
          <p:cNvPr id="2" name="Textfeld 1"/>
          <p:cNvSpPr txBox="1"/>
          <p:nvPr/>
        </p:nvSpPr>
        <p:spPr>
          <a:xfrm>
            <a:off x="0" y="620688"/>
            <a:ext cx="9144000" cy="984885"/>
          </a:xfrm>
          <a:prstGeom prst="rect">
            <a:avLst/>
          </a:prstGeom>
          <a:noFill/>
        </p:spPr>
        <p:txBody>
          <a:bodyPr wrap="square" rtlCol="0">
            <a:spAutoFit/>
          </a:bodyPr>
          <a:lstStyle/>
          <a:p>
            <a:pPr algn="ctr"/>
            <a:r>
              <a:rPr lang="de-AT" sz="2900" b="1" dirty="0"/>
              <a:t>III. Gesetzliche (Vor-)Rechte des Aufsichtsratsvorsitzenden </a:t>
            </a:r>
          </a:p>
          <a:p>
            <a:pPr algn="ctr"/>
            <a:r>
              <a:rPr lang="de-AT" sz="2700" b="1" dirty="0"/>
              <a:t>Sitzungsführung und Sitzungspolizei</a:t>
            </a:r>
          </a:p>
        </p:txBody>
      </p:sp>
      <p:sp>
        <p:nvSpPr>
          <p:cNvPr id="7" name="Textfeld 6"/>
          <p:cNvSpPr txBox="1"/>
          <p:nvPr/>
        </p:nvSpPr>
        <p:spPr>
          <a:xfrm>
            <a:off x="647564" y="1781909"/>
            <a:ext cx="7848872" cy="4462760"/>
          </a:xfrm>
          <a:prstGeom prst="rect">
            <a:avLst/>
          </a:prstGeom>
          <a:noFill/>
        </p:spPr>
        <p:txBody>
          <a:bodyPr wrap="square" rtlCol="0">
            <a:spAutoFit/>
          </a:bodyPr>
          <a:lstStyle/>
          <a:p>
            <a:pPr marL="436562" indent="-342900" algn="just">
              <a:buFont typeface="Arial" panose="020B0604020202020204" pitchFamily="34" charset="0"/>
              <a:buChar char="•"/>
              <a:tabLst>
                <a:tab pos="987425" algn="l"/>
              </a:tabLst>
            </a:pPr>
            <a:r>
              <a:rPr lang="sv-SE" sz="2200" dirty="0"/>
              <a:t>Tagungsphase:</a:t>
            </a:r>
          </a:p>
          <a:p>
            <a:pPr marL="93662" algn="just">
              <a:tabLst>
                <a:tab pos="987425" algn="l"/>
              </a:tabLst>
            </a:pPr>
            <a:r>
              <a:rPr lang="sv-SE" sz="2200" dirty="0"/>
              <a:t> </a:t>
            </a:r>
          </a:p>
          <a:p>
            <a:pPr marL="893762" lvl="1" indent="-342900" algn="just">
              <a:buFont typeface="Arial" panose="020B0604020202020204" pitchFamily="34" charset="0"/>
              <a:buChar char="•"/>
              <a:tabLst>
                <a:tab pos="987425" algn="l"/>
              </a:tabLst>
            </a:pPr>
            <a:r>
              <a:rPr lang="sv-SE" sz="2200" dirty="0"/>
              <a:t>Vorübergehender Ausschluss eines Aufsichtsratsmitglieds:</a:t>
            </a:r>
            <a:endParaRPr lang="de-AT" sz="2200" dirty="0"/>
          </a:p>
          <a:p>
            <a:pPr marL="1350962" lvl="2" indent="-342900" algn="just">
              <a:buFont typeface="Arial" panose="020B0604020202020204" pitchFamily="34" charset="0"/>
              <a:buChar char="•"/>
              <a:tabLst>
                <a:tab pos="987425" algn="l"/>
              </a:tabLst>
            </a:pPr>
            <a:endParaRPr lang="de-AT" sz="1400" dirty="0"/>
          </a:p>
          <a:p>
            <a:pPr marL="1350962" lvl="2" indent="-342900" algn="just">
              <a:buFont typeface="Arial" panose="020B0604020202020204" pitchFamily="34" charset="0"/>
              <a:buChar char="•"/>
              <a:tabLst>
                <a:tab pos="987425" algn="l"/>
              </a:tabLst>
            </a:pPr>
            <a:r>
              <a:rPr lang="de-AT" sz="2200" dirty="0"/>
              <a:t>Ermessenentscheidung des Aufsichtsratsvorsitzenden</a:t>
            </a:r>
          </a:p>
          <a:p>
            <a:pPr marL="1350962" lvl="2" indent="-342900" algn="just">
              <a:buFont typeface="Arial" panose="020B0604020202020204" pitchFamily="34" charset="0"/>
              <a:buChar char="•"/>
              <a:tabLst>
                <a:tab pos="987425" algn="l"/>
              </a:tabLst>
            </a:pPr>
            <a:r>
              <a:rPr lang="de-AT" sz="2200" dirty="0"/>
              <a:t>Ausschlussentscheidung des Vorsitzenden kann mit Beschluss des Plenums aufgehoben werden</a:t>
            </a:r>
          </a:p>
          <a:p>
            <a:pPr marL="436562" indent="-342900" algn="just">
              <a:buFont typeface="Arial" panose="020B0604020202020204" pitchFamily="34" charset="0"/>
              <a:buChar char="•"/>
              <a:tabLst>
                <a:tab pos="987425" algn="l"/>
              </a:tabLst>
            </a:pPr>
            <a:endParaRPr lang="de-AT" sz="1400" dirty="0"/>
          </a:p>
          <a:p>
            <a:pPr marL="893762" lvl="1" indent="-342900" algn="just">
              <a:buFont typeface="Arial" panose="020B0604020202020204" pitchFamily="34" charset="0"/>
              <a:buChar char="•"/>
              <a:tabLst>
                <a:tab pos="987425" algn="l"/>
              </a:tabLst>
            </a:pPr>
            <a:r>
              <a:rPr lang="de-AT" sz="2200" dirty="0"/>
              <a:t>Davon zu unterscheiden ist das Stimmverbot aufgrund schwerwiegender Interessenkonflikte:</a:t>
            </a:r>
          </a:p>
          <a:p>
            <a:pPr marL="1350962" lvl="2" indent="-342900" algn="just">
              <a:buFont typeface="Arial" panose="020B0604020202020204" pitchFamily="34" charset="0"/>
              <a:buChar char="•"/>
              <a:tabLst>
                <a:tab pos="987425" algn="l"/>
              </a:tabLst>
            </a:pPr>
            <a:endParaRPr lang="de-AT" sz="1400" dirty="0"/>
          </a:p>
          <a:p>
            <a:pPr marL="1808162" lvl="3" indent="-342900" algn="just">
              <a:buFont typeface="Arial" panose="020B0604020202020204" pitchFamily="34" charset="0"/>
              <a:buChar char="•"/>
              <a:tabLst>
                <a:tab pos="987425" algn="l"/>
              </a:tabLst>
            </a:pPr>
            <a:r>
              <a:rPr lang="de-AT" sz="2200" dirty="0"/>
              <a:t>Entscheidung durch Vorsitzenden</a:t>
            </a:r>
          </a:p>
          <a:p>
            <a:pPr marL="1808162" lvl="3" indent="-342900" algn="just">
              <a:buFont typeface="Arial" panose="020B0604020202020204" pitchFamily="34" charset="0"/>
              <a:buChar char="•"/>
              <a:tabLst>
                <a:tab pos="987425" algn="l"/>
              </a:tabLst>
            </a:pPr>
            <a:r>
              <a:rPr lang="de-AT" sz="2200" dirty="0"/>
              <a:t>Keine Aufhebungsmöglichkeit des Plenums.</a:t>
            </a:r>
          </a:p>
          <a:p>
            <a:pPr marL="1350962" lvl="2" indent="-342900" algn="just">
              <a:buFont typeface="Arial" panose="020B0604020202020204" pitchFamily="34" charset="0"/>
              <a:buChar char="•"/>
              <a:tabLst>
                <a:tab pos="987425" algn="l"/>
              </a:tabLst>
            </a:pPr>
            <a:endParaRPr lang="de-AT" sz="2200" dirty="0"/>
          </a:p>
        </p:txBody>
      </p:sp>
      <p:pic>
        <p:nvPicPr>
          <p:cNvPr id="3" name="Grafik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51520" y="5643364"/>
            <a:ext cx="1594716" cy="1025996"/>
          </a:xfrm>
          <a:prstGeom prst="rect">
            <a:avLst/>
          </a:prstGeom>
        </p:spPr>
      </p:pic>
      <p:sp>
        <p:nvSpPr>
          <p:cNvPr id="9" name="Foliennummernplatzhalter 8"/>
          <p:cNvSpPr>
            <a:spLocks noGrp="1"/>
          </p:cNvSpPr>
          <p:nvPr>
            <p:ph type="sldNum" sz="quarter" idx="12"/>
          </p:nvPr>
        </p:nvSpPr>
        <p:spPr/>
        <p:txBody>
          <a:bodyPr/>
          <a:lstStyle/>
          <a:p>
            <a:fld id="{2FF586BC-B1D0-46E9-B07F-94C8E81EA876}" type="slidenum">
              <a:rPr lang="de-DE" smtClean="0"/>
              <a:t>23</a:t>
            </a:fld>
            <a:endParaRPr lang="de-DE" dirty="0"/>
          </a:p>
        </p:txBody>
      </p:sp>
    </p:spTree>
    <p:extLst>
      <p:ext uri="{BB962C8B-B14F-4D97-AF65-F5344CB8AC3E}">
        <p14:creationId xmlns:p14="http://schemas.microsoft.com/office/powerpoint/2010/main" val="187681951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Grafik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580112" y="5208676"/>
            <a:ext cx="3563888" cy="1649323"/>
          </a:xfrm>
          <a:prstGeom prst="rect">
            <a:avLst/>
          </a:prstGeom>
        </p:spPr>
      </p:pic>
      <p:sp>
        <p:nvSpPr>
          <p:cNvPr id="2" name="Textfeld 1"/>
          <p:cNvSpPr txBox="1"/>
          <p:nvPr/>
        </p:nvSpPr>
        <p:spPr>
          <a:xfrm>
            <a:off x="0" y="620688"/>
            <a:ext cx="9144000" cy="984885"/>
          </a:xfrm>
          <a:prstGeom prst="rect">
            <a:avLst/>
          </a:prstGeom>
          <a:noFill/>
        </p:spPr>
        <p:txBody>
          <a:bodyPr wrap="square" rtlCol="0">
            <a:spAutoFit/>
          </a:bodyPr>
          <a:lstStyle/>
          <a:p>
            <a:pPr algn="ctr"/>
            <a:r>
              <a:rPr lang="de-AT" sz="2900" b="1" dirty="0"/>
              <a:t>III. Gesetzliche (Vor-)Rechte des Aufsichtsratsvorsitzenden </a:t>
            </a:r>
          </a:p>
          <a:p>
            <a:pPr algn="ctr"/>
            <a:r>
              <a:rPr lang="de-AT" sz="2700" b="1" dirty="0"/>
              <a:t>Sitzungsführung und Sitzungspolizei</a:t>
            </a:r>
          </a:p>
        </p:txBody>
      </p:sp>
      <p:sp>
        <p:nvSpPr>
          <p:cNvPr id="7" name="Textfeld 6"/>
          <p:cNvSpPr txBox="1"/>
          <p:nvPr/>
        </p:nvSpPr>
        <p:spPr>
          <a:xfrm>
            <a:off x="647564" y="1605573"/>
            <a:ext cx="7848872" cy="4154984"/>
          </a:xfrm>
          <a:prstGeom prst="rect">
            <a:avLst/>
          </a:prstGeom>
          <a:noFill/>
        </p:spPr>
        <p:txBody>
          <a:bodyPr wrap="square" rtlCol="0">
            <a:spAutoFit/>
          </a:bodyPr>
          <a:lstStyle/>
          <a:p>
            <a:pPr marL="436562" indent="-342900" algn="just">
              <a:buFont typeface="Arial" panose="020B0604020202020204" pitchFamily="34" charset="0"/>
              <a:buChar char="•"/>
              <a:tabLst>
                <a:tab pos="987425" algn="l"/>
              </a:tabLst>
            </a:pPr>
            <a:r>
              <a:rPr lang="sv-SE" sz="2200" dirty="0"/>
              <a:t>Tagungsphase:</a:t>
            </a:r>
          </a:p>
          <a:p>
            <a:pPr marL="436562" indent="-342900" algn="just">
              <a:buFont typeface="Arial" panose="020B0604020202020204" pitchFamily="34" charset="0"/>
              <a:buChar char="•"/>
              <a:tabLst>
                <a:tab pos="987425" algn="l"/>
              </a:tabLst>
            </a:pPr>
            <a:endParaRPr lang="sv-SE" sz="2200" dirty="0"/>
          </a:p>
          <a:p>
            <a:pPr marL="893762" lvl="1" indent="-342900" algn="just">
              <a:buFont typeface="Arial" panose="020B0604020202020204" pitchFamily="34" charset="0"/>
              <a:buChar char="•"/>
              <a:tabLst>
                <a:tab pos="987425" algn="l"/>
              </a:tabLst>
            </a:pPr>
            <a:r>
              <a:rPr lang="de-AT" sz="2200" dirty="0"/>
              <a:t>Unterschied Ausschluss von Sitzung und Stimmrechtsverbot</a:t>
            </a:r>
          </a:p>
          <a:p>
            <a:pPr marL="1350962" lvl="2" indent="-342900" algn="just">
              <a:buFont typeface="Arial" panose="020B0604020202020204" pitchFamily="34" charset="0"/>
              <a:buChar char="•"/>
              <a:tabLst>
                <a:tab pos="987425" algn="l"/>
              </a:tabLst>
            </a:pPr>
            <a:endParaRPr lang="de-AT" sz="2200" dirty="0"/>
          </a:p>
          <a:p>
            <a:pPr marL="1350962" lvl="2" indent="-342900" algn="just">
              <a:buFont typeface="Arial" panose="020B0604020202020204" pitchFamily="34" charset="0"/>
              <a:buChar char="•"/>
              <a:tabLst>
                <a:tab pos="987425" algn="l"/>
              </a:tabLst>
            </a:pPr>
            <a:r>
              <a:rPr lang="de-AT" sz="2200" dirty="0"/>
              <a:t>Da der Aufsichtsratsvorsitzende in Fragen des Ablaufs der Plenarsitzungen nur wegen der ihm zukommenden Sitzungspolizei zur Entscheidung berufen ist, kann diese durch Beschluss des Plenums korrigiert werden</a:t>
            </a:r>
          </a:p>
          <a:p>
            <a:pPr marL="1350962" lvl="2" indent="-342900" algn="just">
              <a:buFont typeface="Arial" panose="020B0604020202020204" pitchFamily="34" charset="0"/>
              <a:buChar char="•"/>
              <a:tabLst>
                <a:tab pos="987425" algn="l"/>
              </a:tabLst>
            </a:pPr>
            <a:endParaRPr lang="de-AT" sz="2200" dirty="0"/>
          </a:p>
          <a:p>
            <a:pPr marL="1350962" lvl="2" indent="-342900" algn="just">
              <a:buFont typeface="Arial" panose="020B0604020202020204" pitchFamily="34" charset="0"/>
              <a:buChar char="•"/>
              <a:tabLst>
                <a:tab pos="987425" algn="l"/>
              </a:tabLst>
            </a:pPr>
            <a:r>
              <a:rPr lang="de-AT" sz="2200" dirty="0"/>
              <a:t>Im Gegensatz dazu sind Entschlüsse des Vorsitzenden in Rechtsfragen keiner Abänderung oder Aufhebung durch das Plenum zugänglich</a:t>
            </a:r>
          </a:p>
        </p:txBody>
      </p:sp>
      <p:pic>
        <p:nvPicPr>
          <p:cNvPr id="3" name="Grafik 2"/>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51520" y="5643364"/>
            <a:ext cx="1594716" cy="1025996"/>
          </a:xfrm>
          <a:prstGeom prst="rect">
            <a:avLst/>
          </a:prstGeom>
        </p:spPr>
      </p:pic>
      <p:sp>
        <p:nvSpPr>
          <p:cNvPr id="9" name="Foliennummernplatzhalter 8"/>
          <p:cNvSpPr>
            <a:spLocks noGrp="1"/>
          </p:cNvSpPr>
          <p:nvPr>
            <p:ph type="sldNum" sz="quarter" idx="12"/>
          </p:nvPr>
        </p:nvSpPr>
        <p:spPr/>
        <p:txBody>
          <a:bodyPr/>
          <a:lstStyle/>
          <a:p>
            <a:fld id="{2FF586BC-B1D0-46E9-B07F-94C8E81EA876}" type="slidenum">
              <a:rPr lang="de-DE" smtClean="0"/>
              <a:t>24</a:t>
            </a:fld>
            <a:endParaRPr lang="de-DE" dirty="0"/>
          </a:p>
        </p:txBody>
      </p:sp>
    </p:spTree>
    <p:extLst>
      <p:ext uri="{BB962C8B-B14F-4D97-AF65-F5344CB8AC3E}">
        <p14:creationId xmlns:p14="http://schemas.microsoft.com/office/powerpoint/2010/main" val="388494248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Grafik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580112" y="5208676"/>
            <a:ext cx="3563888" cy="1649323"/>
          </a:xfrm>
          <a:prstGeom prst="rect">
            <a:avLst/>
          </a:prstGeom>
        </p:spPr>
      </p:pic>
      <p:sp>
        <p:nvSpPr>
          <p:cNvPr id="2" name="Textfeld 1"/>
          <p:cNvSpPr txBox="1"/>
          <p:nvPr/>
        </p:nvSpPr>
        <p:spPr>
          <a:xfrm>
            <a:off x="0" y="620688"/>
            <a:ext cx="9144000" cy="984885"/>
          </a:xfrm>
          <a:prstGeom prst="rect">
            <a:avLst/>
          </a:prstGeom>
          <a:noFill/>
        </p:spPr>
        <p:txBody>
          <a:bodyPr wrap="square" rtlCol="0">
            <a:spAutoFit/>
          </a:bodyPr>
          <a:lstStyle/>
          <a:p>
            <a:pPr algn="ctr"/>
            <a:r>
              <a:rPr lang="de-AT" sz="2900" b="1" dirty="0"/>
              <a:t>III. Gesetzliche (Vor-)Rechte des Aufsichtsratsvorsitzenden </a:t>
            </a:r>
          </a:p>
          <a:p>
            <a:pPr algn="ctr"/>
            <a:r>
              <a:rPr lang="de-AT" sz="2700" b="1" dirty="0"/>
              <a:t>Sitzungsführung und Sitzungspolizei</a:t>
            </a:r>
          </a:p>
        </p:txBody>
      </p:sp>
      <p:sp>
        <p:nvSpPr>
          <p:cNvPr id="7" name="Textfeld 6"/>
          <p:cNvSpPr txBox="1"/>
          <p:nvPr/>
        </p:nvSpPr>
        <p:spPr>
          <a:xfrm>
            <a:off x="647564" y="1597888"/>
            <a:ext cx="7848872" cy="4154984"/>
          </a:xfrm>
          <a:prstGeom prst="rect">
            <a:avLst/>
          </a:prstGeom>
          <a:noFill/>
        </p:spPr>
        <p:txBody>
          <a:bodyPr wrap="square" rtlCol="0">
            <a:spAutoFit/>
          </a:bodyPr>
          <a:lstStyle/>
          <a:p>
            <a:pPr marL="436562" indent="-342900" algn="just">
              <a:buFont typeface="Arial" panose="020B0604020202020204" pitchFamily="34" charset="0"/>
              <a:buChar char="•"/>
              <a:tabLst>
                <a:tab pos="987425" algn="l"/>
              </a:tabLst>
            </a:pPr>
            <a:r>
              <a:rPr lang="sv-SE" sz="2200" dirty="0"/>
              <a:t>Tagungsphase:</a:t>
            </a:r>
          </a:p>
          <a:p>
            <a:pPr marL="436562" indent="-342900" algn="just">
              <a:buFont typeface="Arial" panose="020B0604020202020204" pitchFamily="34" charset="0"/>
              <a:buChar char="•"/>
              <a:tabLst>
                <a:tab pos="987425" algn="l"/>
              </a:tabLst>
            </a:pPr>
            <a:endParaRPr lang="sv-SE" sz="2200" dirty="0"/>
          </a:p>
          <a:p>
            <a:pPr marL="893762" lvl="1" indent="-342900" algn="just">
              <a:buFont typeface="Arial" panose="020B0604020202020204" pitchFamily="34" charset="0"/>
              <a:buChar char="•"/>
              <a:tabLst>
                <a:tab pos="987425" algn="l"/>
              </a:tabLst>
            </a:pPr>
            <a:r>
              <a:rPr lang="de-AT" sz="2200" dirty="0"/>
              <a:t>Unterschied Ausschluss von Sitzung und Stimmrechtsverbot</a:t>
            </a:r>
          </a:p>
          <a:p>
            <a:pPr marL="1350962" lvl="2" indent="-342900" algn="just">
              <a:buFont typeface="Arial" panose="020B0604020202020204" pitchFamily="34" charset="0"/>
              <a:buChar char="•"/>
              <a:tabLst>
                <a:tab pos="987425" algn="l"/>
              </a:tabLst>
            </a:pPr>
            <a:endParaRPr lang="de-AT" sz="2200" dirty="0"/>
          </a:p>
          <a:p>
            <a:pPr marL="1350962" lvl="2" indent="-342900" algn="just">
              <a:buFont typeface="Arial" panose="020B0604020202020204" pitchFamily="34" charset="0"/>
              <a:buChar char="•"/>
              <a:tabLst>
                <a:tab pos="987425" algn="l"/>
              </a:tabLst>
            </a:pPr>
            <a:r>
              <a:rPr lang="de-AT" sz="2200" dirty="0"/>
              <a:t>Vorliegen eines Stimmrechtverbotes erlaubt idR nicht den Ausschluss des betroffenen Aufsichtsratsmitglieds von der Teilnahme an der Sitzung des Plenums, weil jenes die Möglichkeit haben soll, seinen Beitrag zur sachlichen Erörterung der Tagesordnung zu leisten</a:t>
            </a:r>
          </a:p>
          <a:p>
            <a:pPr marL="1350962" lvl="2" indent="-342900" algn="just">
              <a:buFont typeface="Arial" panose="020B0604020202020204" pitchFamily="34" charset="0"/>
              <a:buChar char="•"/>
              <a:tabLst>
                <a:tab pos="987425" algn="l"/>
              </a:tabLst>
            </a:pPr>
            <a:endParaRPr lang="de-AT" sz="2200" dirty="0"/>
          </a:p>
          <a:p>
            <a:pPr marL="1350962" lvl="2" indent="-342900" algn="just">
              <a:buFont typeface="Arial" panose="020B0604020202020204" pitchFamily="34" charset="0"/>
              <a:buChar char="•"/>
              <a:tabLst>
                <a:tab pos="987425" algn="l"/>
              </a:tabLst>
            </a:pPr>
            <a:r>
              <a:rPr lang="de-AT" sz="2200" dirty="0"/>
              <a:t>Widersetzt sich Aufsichtsratsmitglied dem Stimmrechtverbot –&gt; Ausschluss von Sitzung möglich</a:t>
            </a:r>
          </a:p>
        </p:txBody>
      </p:sp>
      <p:pic>
        <p:nvPicPr>
          <p:cNvPr id="3" name="Grafik 2"/>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51520" y="5643364"/>
            <a:ext cx="1594716" cy="1025996"/>
          </a:xfrm>
          <a:prstGeom prst="rect">
            <a:avLst/>
          </a:prstGeom>
        </p:spPr>
      </p:pic>
      <p:sp>
        <p:nvSpPr>
          <p:cNvPr id="9" name="Foliennummernplatzhalter 8"/>
          <p:cNvSpPr>
            <a:spLocks noGrp="1"/>
          </p:cNvSpPr>
          <p:nvPr>
            <p:ph type="sldNum" sz="quarter" idx="12"/>
          </p:nvPr>
        </p:nvSpPr>
        <p:spPr/>
        <p:txBody>
          <a:bodyPr/>
          <a:lstStyle/>
          <a:p>
            <a:fld id="{2FF586BC-B1D0-46E9-B07F-94C8E81EA876}" type="slidenum">
              <a:rPr lang="de-DE" smtClean="0"/>
              <a:t>25</a:t>
            </a:fld>
            <a:endParaRPr lang="de-DE" dirty="0"/>
          </a:p>
        </p:txBody>
      </p:sp>
    </p:spTree>
    <p:extLst>
      <p:ext uri="{BB962C8B-B14F-4D97-AF65-F5344CB8AC3E}">
        <p14:creationId xmlns:p14="http://schemas.microsoft.com/office/powerpoint/2010/main" val="427460161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Grafik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580112" y="5208676"/>
            <a:ext cx="3563888" cy="1649323"/>
          </a:xfrm>
          <a:prstGeom prst="rect">
            <a:avLst/>
          </a:prstGeom>
        </p:spPr>
      </p:pic>
      <p:sp>
        <p:nvSpPr>
          <p:cNvPr id="2" name="Textfeld 1"/>
          <p:cNvSpPr txBox="1"/>
          <p:nvPr/>
        </p:nvSpPr>
        <p:spPr>
          <a:xfrm>
            <a:off x="0" y="620688"/>
            <a:ext cx="9144000" cy="984885"/>
          </a:xfrm>
          <a:prstGeom prst="rect">
            <a:avLst/>
          </a:prstGeom>
          <a:noFill/>
        </p:spPr>
        <p:txBody>
          <a:bodyPr wrap="square" rtlCol="0">
            <a:spAutoFit/>
          </a:bodyPr>
          <a:lstStyle/>
          <a:p>
            <a:pPr algn="ctr"/>
            <a:r>
              <a:rPr lang="de-AT" sz="2900" b="1" dirty="0"/>
              <a:t>III. Gesetzliche (Vor-)Rechte des Aufsichtsratsvorsitzenden </a:t>
            </a:r>
          </a:p>
          <a:p>
            <a:pPr algn="ctr"/>
            <a:r>
              <a:rPr lang="de-AT" sz="2700" b="1" dirty="0"/>
              <a:t>Sitzungsführung und Sitzungspolizei</a:t>
            </a:r>
          </a:p>
        </p:txBody>
      </p:sp>
      <p:sp>
        <p:nvSpPr>
          <p:cNvPr id="7" name="Textfeld 6"/>
          <p:cNvSpPr txBox="1"/>
          <p:nvPr/>
        </p:nvSpPr>
        <p:spPr>
          <a:xfrm>
            <a:off x="647564" y="1605573"/>
            <a:ext cx="7848872" cy="4493538"/>
          </a:xfrm>
          <a:prstGeom prst="rect">
            <a:avLst/>
          </a:prstGeom>
          <a:noFill/>
        </p:spPr>
        <p:txBody>
          <a:bodyPr wrap="square" rtlCol="0">
            <a:spAutoFit/>
          </a:bodyPr>
          <a:lstStyle/>
          <a:p>
            <a:pPr marL="436562" indent="-342900" algn="just">
              <a:buFont typeface="Arial" panose="020B0604020202020204" pitchFamily="34" charset="0"/>
              <a:buChar char="•"/>
              <a:tabLst>
                <a:tab pos="987425" algn="l"/>
              </a:tabLst>
            </a:pPr>
            <a:r>
              <a:rPr lang="sv-SE" sz="2200" dirty="0"/>
              <a:t>Tagungsphase:</a:t>
            </a:r>
          </a:p>
          <a:p>
            <a:pPr marL="436562" indent="-342900" algn="just">
              <a:buFont typeface="Arial" panose="020B0604020202020204" pitchFamily="34" charset="0"/>
              <a:buChar char="•"/>
              <a:tabLst>
                <a:tab pos="987425" algn="l"/>
              </a:tabLst>
            </a:pPr>
            <a:endParaRPr lang="sv-SE" sz="2200" dirty="0"/>
          </a:p>
          <a:p>
            <a:pPr marL="893762" lvl="1" indent="-342900" algn="just">
              <a:buFont typeface="Arial" panose="020B0604020202020204" pitchFamily="34" charset="0"/>
              <a:buChar char="•"/>
              <a:tabLst>
                <a:tab pos="987425" algn="l"/>
              </a:tabLst>
            </a:pPr>
            <a:r>
              <a:rPr lang="de-AT" sz="2200" dirty="0"/>
              <a:t>Ausschluss von Sitzung </a:t>
            </a:r>
            <a:r>
              <a:rPr lang="de-AT" sz="2200" b="1" dirty="0"/>
              <a:t>bei grob ungehörigem Verhalten</a:t>
            </a:r>
          </a:p>
          <a:p>
            <a:pPr marL="1350962" lvl="2" indent="-342900" algn="just">
              <a:buFont typeface="Arial" panose="020B0604020202020204" pitchFamily="34" charset="0"/>
              <a:buChar char="•"/>
              <a:tabLst>
                <a:tab pos="987425" algn="l"/>
              </a:tabLst>
            </a:pPr>
            <a:endParaRPr lang="de-AT" sz="2200" dirty="0"/>
          </a:p>
          <a:p>
            <a:pPr marL="1350962" lvl="2" indent="-342900" algn="just" defTabSz="898525">
              <a:buFont typeface="Arial" panose="020B0604020202020204" pitchFamily="34" charset="0"/>
              <a:buChar char="•"/>
              <a:tabLst>
                <a:tab pos="987425" algn="l"/>
                <a:tab pos="6905625" algn="l"/>
              </a:tabLst>
            </a:pPr>
            <a:r>
              <a:rPr lang="de-AT" sz="2200" dirty="0"/>
              <a:t>Bei der Ermessenentscheidung über den Ausschluss aufgrund grob ungehörigen Verhaltens zu beachten, dass grundsätzlich jedes Mitglied des Aufsichtsrats unabhängig von seiner fachlichen Zuordnung befugt ist, sich im Rahmen der Sitzung zu jedem einzelnen Tagesordnungspunkt zu äußern und nur grob ungehöriges Verhalten zur Beschneidung dieses Rederechts führen darf.</a:t>
            </a:r>
          </a:p>
          <a:p>
            <a:pPr marL="1350962" lvl="2" indent="-342900" algn="just">
              <a:buFont typeface="Arial" panose="020B0604020202020204" pitchFamily="34" charset="0"/>
              <a:buChar char="•"/>
              <a:tabLst>
                <a:tab pos="987425" algn="l"/>
              </a:tabLst>
            </a:pPr>
            <a:r>
              <a:rPr lang="de-AT" sz="2200" dirty="0"/>
              <a:t> </a:t>
            </a:r>
          </a:p>
        </p:txBody>
      </p:sp>
      <p:pic>
        <p:nvPicPr>
          <p:cNvPr id="3" name="Grafik 2"/>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51520" y="5643364"/>
            <a:ext cx="1594716" cy="1025996"/>
          </a:xfrm>
          <a:prstGeom prst="rect">
            <a:avLst/>
          </a:prstGeom>
        </p:spPr>
      </p:pic>
      <p:sp>
        <p:nvSpPr>
          <p:cNvPr id="9" name="Foliennummernplatzhalter 8"/>
          <p:cNvSpPr>
            <a:spLocks noGrp="1"/>
          </p:cNvSpPr>
          <p:nvPr>
            <p:ph type="sldNum" sz="quarter" idx="12"/>
          </p:nvPr>
        </p:nvSpPr>
        <p:spPr/>
        <p:txBody>
          <a:bodyPr/>
          <a:lstStyle/>
          <a:p>
            <a:fld id="{2FF586BC-B1D0-46E9-B07F-94C8E81EA876}" type="slidenum">
              <a:rPr lang="de-DE" smtClean="0"/>
              <a:t>26</a:t>
            </a:fld>
            <a:endParaRPr lang="de-DE" dirty="0"/>
          </a:p>
        </p:txBody>
      </p:sp>
    </p:spTree>
    <p:extLst>
      <p:ext uri="{BB962C8B-B14F-4D97-AF65-F5344CB8AC3E}">
        <p14:creationId xmlns:p14="http://schemas.microsoft.com/office/powerpoint/2010/main" val="299515702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Grafik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580112" y="5208676"/>
            <a:ext cx="3563888" cy="1649323"/>
          </a:xfrm>
          <a:prstGeom prst="rect">
            <a:avLst/>
          </a:prstGeom>
        </p:spPr>
      </p:pic>
      <p:sp>
        <p:nvSpPr>
          <p:cNvPr id="2" name="Textfeld 1"/>
          <p:cNvSpPr txBox="1"/>
          <p:nvPr/>
        </p:nvSpPr>
        <p:spPr>
          <a:xfrm>
            <a:off x="0" y="620688"/>
            <a:ext cx="9144000" cy="984885"/>
          </a:xfrm>
          <a:prstGeom prst="rect">
            <a:avLst/>
          </a:prstGeom>
          <a:noFill/>
        </p:spPr>
        <p:txBody>
          <a:bodyPr wrap="square" rtlCol="0">
            <a:spAutoFit/>
          </a:bodyPr>
          <a:lstStyle/>
          <a:p>
            <a:pPr algn="ctr"/>
            <a:r>
              <a:rPr lang="de-AT" sz="2900" b="1" dirty="0"/>
              <a:t>III. Gesetzliche (Vor-)Rechte des Aufsichtsratsvorsitzenden </a:t>
            </a:r>
          </a:p>
          <a:p>
            <a:pPr algn="ctr"/>
            <a:r>
              <a:rPr lang="de-AT" sz="2700" b="1" dirty="0"/>
              <a:t>Sitzungsführung und Sitzungspolizei</a:t>
            </a:r>
          </a:p>
        </p:txBody>
      </p:sp>
      <p:sp>
        <p:nvSpPr>
          <p:cNvPr id="7" name="Textfeld 6"/>
          <p:cNvSpPr txBox="1"/>
          <p:nvPr/>
        </p:nvSpPr>
        <p:spPr>
          <a:xfrm>
            <a:off x="647564" y="1605573"/>
            <a:ext cx="7848872" cy="4247317"/>
          </a:xfrm>
          <a:prstGeom prst="rect">
            <a:avLst/>
          </a:prstGeom>
          <a:noFill/>
        </p:spPr>
        <p:txBody>
          <a:bodyPr wrap="square" rtlCol="0">
            <a:spAutoFit/>
          </a:bodyPr>
          <a:lstStyle/>
          <a:p>
            <a:pPr marL="436562" indent="-342900" algn="just">
              <a:buFont typeface="Arial" panose="020B0604020202020204" pitchFamily="34" charset="0"/>
              <a:buChar char="•"/>
              <a:tabLst>
                <a:tab pos="987425" algn="l"/>
              </a:tabLst>
            </a:pPr>
            <a:r>
              <a:rPr lang="sv-SE" sz="2200" dirty="0"/>
              <a:t>Tagungsphase:</a:t>
            </a:r>
          </a:p>
          <a:p>
            <a:pPr marL="436562" indent="-342900" algn="just">
              <a:buFont typeface="Arial" panose="020B0604020202020204" pitchFamily="34" charset="0"/>
              <a:buChar char="•"/>
              <a:tabLst>
                <a:tab pos="987425" algn="l"/>
              </a:tabLst>
            </a:pPr>
            <a:endParaRPr lang="sv-SE" sz="2200" dirty="0"/>
          </a:p>
          <a:p>
            <a:pPr marL="893762" lvl="1" indent="-342900" algn="just">
              <a:buFont typeface="Arial" panose="020B0604020202020204" pitchFamily="34" charset="0"/>
              <a:buChar char="•"/>
              <a:tabLst>
                <a:tab pos="987425" algn="l"/>
              </a:tabLst>
            </a:pPr>
            <a:r>
              <a:rPr lang="de-AT" sz="2200" dirty="0"/>
              <a:t>Ausschluss von Sitzung </a:t>
            </a:r>
            <a:r>
              <a:rPr lang="de-AT" sz="2200" b="1" dirty="0"/>
              <a:t>bei Interessenkonflikten</a:t>
            </a:r>
          </a:p>
          <a:p>
            <a:pPr marL="1350962" lvl="2" indent="-342900" algn="just">
              <a:buFont typeface="Arial" panose="020B0604020202020204" pitchFamily="34" charset="0"/>
              <a:buChar char="•"/>
              <a:tabLst>
                <a:tab pos="987425" algn="l"/>
              </a:tabLst>
            </a:pPr>
            <a:endParaRPr lang="de-AT" sz="1400" dirty="0"/>
          </a:p>
          <a:p>
            <a:pPr marL="1350962" lvl="2" indent="-342900" algn="just">
              <a:buFont typeface="Arial" panose="020B0604020202020204" pitchFamily="34" charset="0"/>
              <a:buChar char="•"/>
              <a:tabLst>
                <a:tab pos="987425" algn="l"/>
              </a:tabLst>
            </a:pPr>
            <a:r>
              <a:rPr lang="de-AT" sz="2200" dirty="0"/>
              <a:t>solange wie für Dauer der Erörterung des Themenkomplexes erforderlich</a:t>
            </a:r>
          </a:p>
          <a:p>
            <a:pPr marL="1350962" lvl="2" indent="-342900" algn="just">
              <a:buFont typeface="Arial" panose="020B0604020202020204" pitchFamily="34" charset="0"/>
              <a:buChar char="•"/>
              <a:tabLst>
                <a:tab pos="987425" algn="l"/>
              </a:tabLst>
            </a:pPr>
            <a:endParaRPr lang="de-AT" sz="1400" dirty="0"/>
          </a:p>
          <a:p>
            <a:pPr marL="1350962" lvl="2" indent="-342900" algn="just">
              <a:buFont typeface="Arial" panose="020B0604020202020204" pitchFamily="34" charset="0"/>
              <a:buChar char="•"/>
              <a:tabLst>
                <a:tab pos="987425" algn="l"/>
              </a:tabLst>
            </a:pPr>
            <a:r>
              <a:rPr lang="de-AT" sz="2200" dirty="0"/>
              <a:t>Bei Fortdauer kann Interessenkonflikt zur gerichtlichen Abberufung des AR-Mitglieds führen</a:t>
            </a:r>
          </a:p>
          <a:p>
            <a:pPr marL="1350962" lvl="2" indent="-342900" algn="just">
              <a:buFont typeface="Arial" panose="020B0604020202020204" pitchFamily="34" charset="0"/>
              <a:buChar char="•"/>
              <a:tabLst>
                <a:tab pos="987425" algn="l"/>
              </a:tabLst>
            </a:pPr>
            <a:endParaRPr lang="de-AT" sz="1400" dirty="0"/>
          </a:p>
          <a:p>
            <a:pPr marL="1350962" lvl="2" indent="-342900" algn="just">
              <a:buFont typeface="Arial" panose="020B0604020202020204" pitchFamily="34" charset="0"/>
              <a:buChar char="•"/>
              <a:tabLst>
                <a:tab pos="987425" algn="l"/>
              </a:tabLst>
            </a:pPr>
            <a:r>
              <a:rPr lang="de-AT" sz="2200" dirty="0"/>
              <a:t>Enge Grenzen für Ausschluss aufgrund gravierender Interessenkonflikte</a:t>
            </a:r>
          </a:p>
          <a:p>
            <a:pPr marL="1008062" lvl="2" algn="just">
              <a:tabLst>
                <a:tab pos="987425" algn="l"/>
              </a:tabLst>
            </a:pPr>
            <a:endParaRPr lang="de-AT" sz="2200" dirty="0"/>
          </a:p>
        </p:txBody>
      </p:sp>
      <p:pic>
        <p:nvPicPr>
          <p:cNvPr id="3" name="Grafik 2"/>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51520" y="5643364"/>
            <a:ext cx="1594716" cy="1025996"/>
          </a:xfrm>
          <a:prstGeom prst="rect">
            <a:avLst/>
          </a:prstGeom>
        </p:spPr>
      </p:pic>
      <p:sp>
        <p:nvSpPr>
          <p:cNvPr id="9" name="Foliennummernplatzhalter 8"/>
          <p:cNvSpPr>
            <a:spLocks noGrp="1"/>
          </p:cNvSpPr>
          <p:nvPr>
            <p:ph type="sldNum" sz="quarter" idx="12"/>
          </p:nvPr>
        </p:nvSpPr>
        <p:spPr/>
        <p:txBody>
          <a:bodyPr/>
          <a:lstStyle/>
          <a:p>
            <a:fld id="{2FF586BC-B1D0-46E9-B07F-94C8E81EA876}" type="slidenum">
              <a:rPr lang="de-DE" smtClean="0"/>
              <a:t>27</a:t>
            </a:fld>
            <a:endParaRPr lang="de-DE" dirty="0"/>
          </a:p>
        </p:txBody>
      </p:sp>
    </p:spTree>
    <p:extLst>
      <p:ext uri="{BB962C8B-B14F-4D97-AF65-F5344CB8AC3E}">
        <p14:creationId xmlns:p14="http://schemas.microsoft.com/office/powerpoint/2010/main" val="172886821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Grafik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580112" y="5208676"/>
            <a:ext cx="3563888" cy="1649323"/>
          </a:xfrm>
          <a:prstGeom prst="rect">
            <a:avLst/>
          </a:prstGeom>
        </p:spPr>
      </p:pic>
      <p:sp>
        <p:nvSpPr>
          <p:cNvPr id="2" name="Textfeld 1"/>
          <p:cNvSpPr txBox="1"/>
          <p:nvPr/>
        </p:nvSpPr>
        <p:spPr>
          <a:xfrm>
            <a:off x="0" y="620688"/>
            <a:ext cx="9144000" cy="984885"/>
          </a:xfrm>
          <a:prstGeom prst="rect">
            <a:avLst/>
          </a:prstGeom>
          <a:noFill/>
        </p:spPr>
        <p:txBody>
          <a:bodyPr wrap="square" rtlCol="0">
            <a:spAutoFit/>
          </a:bodyPr>
          <a:lstStyle/>
          <a:p>
            <a:pPr algn="ctr"/>
            <a:r>
              <a:rPr lang="de-AT" sz="2900" b="1" dirty="0"/>
              <a:t>III. Gesetzliche (Vor-)Rechte des Aufsichtsratsvorsitzenden </a:t>
            </a:r>
          </a:p>
          <a:p>
            <a:pPr algn="ctr"/>
            <a:r>
              <a:rPr lang="de-AT" sz="2700" b="1" dirty="0"/>
              <a:t>Sitzungsführung und Sitzungspolizei</a:t>
            </a:r>
          </a:p>
        </p:txBody>
      </p:sp>
      <p:sp>
        <p:nvSpPr>
          <p:cNvPr id="7" name="Textfeld 6"/>
          <p:cNvSpPr txBox="1"/>
          <p:nvPr/>
        </p:nvSpPr>
        <p:spPr>
          <a:xfrm>
            <a:off x="647564" y="1605573"/>
            <a:ext cx="7848872" cy="4832092"/>
          </a:xfrm>
          <a:prstGeom prst="rect">
            <a:avLst/>
          </a:prstGeom>
          <a:noFill/>
        </p:spPr>
        <p:txBody>
          <a:bodyPr wrap="square" rtlCol="0">
            <a:spAutoFit/>
          </a:bodyPr>
          <a:lstStyle/>
          <a:p>
            <a:pPr marL="436562" indent="-342900" algn="just">
              <a:buFont typeface="Arial" panose="020B0604020202020204" pitchFamily="34" charset="0"/>
              <a:buChar char="•"/>
              <a:tabLst>
                <a:tab pos="987425" algn="l"/>
              </a:tabLst>
            </a:pPr>
            <a:r>
              <a:rPr lang="sv-SE" sz="2200" dirty="0"/>
              <a:t>Tagungsphase:</a:t>
            </a:r>
          </a:p>
          <a:p>
            <a:pPr marL="436562" indent="-342900" algn="just">
              <a:buFont typeface="Arial" panose="020B0604020202020204" pitchFamily="34" charset="0"/>
              <a:buChar char="•"/>
              <a:tabLst>
                <a:tab pos="987425" algn="l"/>
              </a:tabLst>
            </a:pPr>
            <a:endParaRPr lang="sv-SE" sz="2200" dirty="0"/>
          </a:p>
          <a:p>
            <a:pPr marL="893762" lvl="1" indent="-342900" algn="just">
              <a:buFont typeface="Arial" panose="020B0604020202020204" pitchFamily="34" charset="0"/>
              <a:buChar char="•"/>
              <a:tabLst>
                <a:tab pos="987425" algn="l"/>
              </a:tabLst>
            </a:pPr>
            <a:r>
              <a:rPr lang="de-AT" sz="2200" dirty="0"/>
              <a:t>Ausschluss von Sitzung </a:t>
            </a:r>
            <a:r>
              <a:rPr lang="de-AT" sz="2200" b="1" dirty="0"/>
              <a:t>bei Interessenkonflikten</a:t>
            </a:r>
          </a:p>
          <a:p>
            <a:pPr marL="1350962" lvl="2" indent="-342900" algn="just">
              <a:buFont typeface="Arial" panose="020B0604020202020204" pitchFamily="34" charset="0"/>
              <a:buChar char="•"/>
              <a:tabLst>
                <a:tab pos="987425" algn="l"/>
              </a:tabLst>
            </a:pPr>
            <a:endParaRPr lang="de-AT" sz="2200" dirty="0"/>
          </a:p>
          <a:p>
            <a:pPr marL="1350962" lvl="2" indent="-342900" algn="just">
              <a:buFont typeface="Arial" panose="020B0604020202020204" pitchFamily="34" charset="0"/>
              <a:buChar char="•"/>
              <a:tabLst>
                <a:tab pos="987425" algn="l"/>
              </a:tabLst>
            </a:pPr>
            <a:r>
              <a:rPr lang="de-AT" sz="2200" dirty="0"/>
              <a:t>Konkrete Befürchtung der Gefährdung von Gesellschaftsinteressen (zb Gefahr eines Geheimnis-verrates)</a:t>
            </a:r>
          </a:p>
          <a:p>
            <a:pPr marL="1008062" lvl="2" algn="just">
              <a:tabLst>
                <a:tab pos="987425" algn="l"/>
              </a:tabLst>
            </a:pPr>
            <a:endParaRPr lang="de-AT" sz="2200" dirty="0"/>
          </a:p>
          <a:p>
            <a:pPr marL="1350962" lvl="2" indent="-342900" algn="just">
              <a:buFont typeface="Arial" panose="020B0604020202020204" pitchFamily="34" charset="0"/>
              <a:buChar char="•"/>
              <a:tabLst>
                <a:tab pos="987425" algn="l"/>
              </a:tabLst>
            </a:pPr>
            <a:r>
              <a:rPr lang="de-AT" sz="2200" dirty="0"/>
              <a:t>Im Gegensatz zum Ausschluss wegen grob ungehörigen Verhaltens kann der Aufsichtsratsvorsitzende nicht allein über den Ausschluss entscheiden, sondern das Aufsichtsratsplenum</a:t>
            </a:r>
          </a:p>
          <a:p>
            <a:pPr marL="1350962" lvl="2" indent="-342900" algn="just">
              <a:buFont typeface="Arial" panose="020B0604020202020204" pitchFamily="34" charset="0"/>
              <a:buChar char="•"/>
              <a:tabLst>
                <a:tab pos="987425" algn="l"/>
              </a:tabLst>
            </a:pPr>
            <a:endParaRPr lang="de-AT" sz="2200" dirty="0"/>
          </a:p>
          <a:p>
            <a:pPr marL="1350962" lvl="2" indent="-342900" algn="just">
              <a:buFont typeface="Arial" panose="020B0604020202020204" pitchFamily="34" charset="0"/>
              <a:buChar char="•"/>
              <a:tabLst>
                <a:tab pos="987425" algn="l"/>
              </a:tabLst>
            </a:pPr>
            <a:endParaRPr lang="de-AT" sz="2200" dirty="0"/>
          </a:p>
        </p:txBody>
      </p:sp>
      <p:pic>
        <p:nvPicPr>
          <p:cNvPr id="3" name="Grafik 2"/>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51520" y="5643364"/>
            <a:ext cx="1594716" cy="1025996"/>
          </a:xfrm>
          <a:prstGeom prst="rect">
            <a:avLst/>
          </a:prstGeom>
        </p:spPr>
      </p:pic>
      <p:sp>
        <p:nvSpPr>
          <p:cNvPr id="9" name="Foliennummernplatzhalter 8"/>
          <p:cNvSpPr>
            <a:spLocks noGrp="1"/>
          </p:cNvSpPr>
          <p:nvPr>
            <p:ph type="sldNum" sz="quarter" idx="12"/>
          </p:nvPr>
        </p:nvSpPr>
        <p:spPr/>
        <p:txBody>
          <a:bodyPr/>
          <a:lstStyle/>
          <a:p>
            <a:fld id="{2FF586BC-B1D0-46E9-B07F-94C8E81EA876}" type="slidenum">
              <a:rPr lang="de-DE" smtClean="0"/>
              <a:t>28</a:t>
            </a:fld>
            <a:endParaRPr lang="de-DE" dirty="0"/>
          </a:p>
        </p:txBody>
      </p:sp>
    </p:spTree>
    <p:extLst>
      <p:ext uri="{BB962C8B-B14F-4D97-AF65-F5344CB8AC3E}">
        <p14:creationId xmlns:p14="http://schemas.microsoft.com/office/powerpoint/2010/main" val="398687593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Grafik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580112" y="5208676"/>
            <a:ext cx="3563888" cy="1649323"/>
          </a:xfrm>
          <a:prstGeom prst="rect">
            <a:avLst/>
          </a:prstGeom>
        </p:spPr>
      </p:pic>
      <p:sp>
        <p:nvSpPr>
          <p:cNvPr id="2" name="Textfeld 1"/>
          <p:cNvSpPr txBox="1"/>
          <p:nvPr/>
        </p:nvSpPr>
        <p:spPr>
          <a:xfrm>
            <a:off x="0" y="620688"/>
            <a:ext cx="9144000" cy="984885"/>
          </a:xfrm>
          <a:prstGeom prst="rect">
            <a:avLst/>
          </a:prstGeom>
          <a:noFill/>
        </p:spPr>
        <p:txBody>
          <a:bodyPr wrap="square" rtlCol="0">
            <a:spAutoFit/>
          </a:bodyPr>
          <a:lstStyle/>
          <a:p>
            <a:pPr algn="ctr"/>
            <a:r>
              <a:rPr lang="de-AT" sz="2900" b="1" dirty="0"/>
              <a:t>III. Gesetzliche (Vor-)Rechte des Aufsichtsratsvorsitzenden </a:t>
            </a:r>
          </a:p>
          <a:p>
            <a:pPr algn="ctr"/>
            <a:r>
              <a:rPr lang="de-AT" sz="2700" b="1" dirty="0"/>
              <a:t>Sitzungsführung und Sitzungspolizei</a:t>
            </a:r>
          </a:p>
        </p:txBody>
      </p:sp>
      <p:sp>
        <p:nvSpPr>
          <p:cNvPr id="7" name="Textfeld 6"/>
          <p:cNvSpPr txBox="1"/>
          <p:nvPr/>
        </p:nvSpPr>
        <p:spPr>
          <a:xfrm>
            <a:off x="647564" y="1597888"/>
            <a:ext cx="7848872" cy="3816429"/>
          </a:xfrm>
          <a:prstGeom prst="rect">
            <a:avLst/>
          </a:prstGeom>
          <a:noFill/>
        </p:spPr>
        <p:txBody>
          <a:bodyPr wrap="square" rtlCol="0">
            <a:spAutoFit/>
          </a:bodyPr>
          <a:lstStyle/>
          <a:p>
            <a:pPr marL="436562" indent="-342900" algn="just">
              <a:buFont typeface="Arial" panose="020B0604020202020204" pitchFamily="34" charset="0"/>
              <a:buChar char="•"/>
              <a:tabLst>
                <a:tab pos="987425" algn="l"/>
              </a:tabLst>
            </a:pPr>
            <a:r>
              <a:rPr lang="sv-SE" sz="2200" dirty="0"/>
              <a:t>Tagungsphase - Sonstiges:</a:t>
            </a:r>
          </a:p>
          <a:p>
            <a:pPr marL="893762" lvl="1" indent="-342900" algn="just">
              <a:buFont typeface="Arial" panose="020B0604020202020204" pitchFamily="34" charset="0"/>
              <a:buChar char="•"/>
              <a:tabLst>
                <a:tab pos="987425" algn="l"/>
              </a:tabLst>
            </a:pPr>
            <a:endParaRPr lang="de-AT" sz="2200" dirty="0"/>
          </a:p>
          <a:p>
            <a:pPr marL="893762" lvl="1" indent="-342900" algn="just">
              <a:buFont typeface="Arial" panose="020B0604020202020204" pitchFamily="34" charset="0"/>
              <a:buChar char="•"/>
              <a:tabLst>
                <a:tab pos="987425" algn="l"/>
              </a:tabLst>
            </a:pPr>
            <a:r>
              <a:rPr lang="de-AT" sz="2200" dirty="0"/>
              <a:t>Verfassung einer Niederschrift durch Aufsichtsrats-vorsitzenden (Verlauf der Sitzung und darin gefasste Beschlüsse unter Angabe des Stimmverhaltens)</a:t>
            </a:r>
          </a:p>
          <a:p>
            <a:pPr marL="893762" lvl="1" indent="-342900" algn="just">
              <a:buFont typeface="Arial" panose="020B0604020202020204" pitchFamily="34" charset="0"/>
              <a:buChar char="•"/>
              <a:tabLst>
                <a:tab pos="987425" algn="l"/>
              </a:tabLst>
            </a:pPr>
            <a:endParaRPr lang="de-AT" sz="2200" dirty="0"/>
          </a:p>
          <a:p>
            <a:pPr marL="893762" lvl="1" indent="-342900" algn="just">
              <a:buFont typeface="Arial" panose="020B0604020202020204" pitchFamily="34" charset="0"/>
              <a:buChar char="•"/>
              <a:tabLst>
                <a:tab pos="987425" algn="l"/>
              </a:tabLst>
            </a:pPr>
            <a:r>
              <a:rPr lang="de-AT" sz="2200" dirty="0"/>
              <a:t>Inhalt der Niederschrift:</a:t>
            </a:r>
          </a:p>
          <a:p>
            <a:pPr marL="1350962" lvl="2" indent="-342900" algn="just">
              <a:buFont typeface="Arial" panose="020B0604020202020204" pitchFamily="34" charset="0"/>
              <a:buChar char="•"/>
              <a:tabLst>
                <a:tab pos="987425" algn="l"/>
              </a:tabLst>
            </a:pPr>
            <a:r>
              <a:rPr lang="de-AT" sz="2200" dirty="0"/>
              <a:t>Zeit; Ort; Tagesordnung; Namen der Anwesenden, der entschuldigten bzw unentschuldigten Abwesenden; uU vertretende Mitglieder samt Namen ihrer Vertreter; Namen der beigezogenen Sachverständigen; etc</a:t>
            </a:r>
          </a:p>
        </p:txBody>
      </p:sp>
      <p:pic>
        <p:nvPicPr>
          <p:cNvPr id="3" name="Grafik 2"/>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51520" y="5643364"/>
            <a:ext cx="1594716" cy="1025996"/>
          </a:xfrm>
          <a:prstGeom prst="rect">
            <a:avLst/>
          </a:prstGeom>
        </p:spPr>
      </p:pic>
      <p:sp>
        <p:nvSpPr>
          <p:cNvPr id="9" name="Foliennummernplatzhalter 8"/>
          <p:cNvSpPr>
            <a:spLocks noGrp="1"/>
          </p:cNvSpPr>
          <p:nvPr>
            <p:ph type="sldNum" sz="quarter" idx="12"/>
          </p:nvPr>
        </p:nvSpPr>
        <p:spPr/>
        <p:txBody>
          <a:bodyPr/>
          <a:lstStyle/>
          <a:p>
            <a:fld id="{2FF586BC-B1D0-46E9-B07F-94C8E81EA876}" type="slidenum">
              <a:rPr lang="de-DE" smtClean="0"/>
              <a:t>29</a:t>
            </a:fld>
            <a:endParaRPr lang="de-DE" dirty="0"/>
          </a:p>
        </p:txBody>
      </p:sp>
    </p:spTree>
    <p:extLst>
      <p:ext uri="{BB962C8B-B14F-4D97-AF65-F5344CB8AC3E}">
        <p14:creationId xmlns:p14="http://schemas.microsoft.com/office/powerpoint/2010/main" val="42081070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Grafik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580112" y="5208676"/>
            <a:ext cx="3563888" cy="1649323"/>
          </a:xfrm>
          <a:prstGeom prst="rect">
            <a:avLst/>
          </a:prstGeom>
        </p:spPr>
      </p:pic>
      <p:sp>
        <p:nvSpPr>
          <p:cNvPr id="2" name="Textfeld 1"/>
          <p:cNvSpPr txBox="1"/>
          <p:nvPr/>
        </p:nvSpPr>
        <p:spPr>
          <a:xfrm>
            <a:off x="683568" y="953374"/>
            <a:ext cx="7848872" cy="1323439"/>
          </a:xfrm>
          <a:prstGeom prst="rect">
            <a:avLst/>
          </a:prstGeom>
          <a:noFill/>
        </p:spPr>
        <p:txBody>
          <a:bodyPr wrap="square" rtlCol="0">
            <a:spAutoFit/>
          </a:bodyPr>
          <a:lstStyle/>
          <a:p>
            <a:pPr algn="ctr"/>
            <a:r>
              <a:rPr lang="de-AT" sz="4400" dirty="0"/>
              <a:t>Der/die Aufsichtsratsvorsitzende</a:t>
            </a:r>
          </a:p>
          <a:p>
            <a:pPr algn="ctr"/>
            <a:r>
              <a:rPr lang="de-AT" sz="3600" dirty="0"/>
              <a:t>als „</a:t>
            </a:r>
            <a:r>
              <a:rPr lang="de-AT" sz="3600" i="1" dirty="0"/>
              <a:t>primus inter pares</a:t>
            </a:r>
            <a:r>
              <a:rPr lang="de-AT" sz="3600" dirty="0"/>
              <a:t>“</a:t>
            </a:r>
          </a:p>
        </p:txBody>
      </p:sp>
      <p:sp>
        <p:nvSpPr>
          <p:cNvPr id="7" name="Textfeld 6"/>
          <p:cNvSpPr txBox="1"/>
          <p:nvPr/>
        </p:nvSpPr>
        <p:spPr>
          <a:xfrm>
            <a:off x="1079612" y="2408664"/>
            <a:ext cx="7056784" cy="2831544"/>
          </a:xfrm>
          <a:prstGeom prst="rect">
            <a:avLst/>
          </a:prstGeom>
          <a:noFill/>
        </p:spPr>
        <p:txBody>
          <a:bodyPr wrap="square" rtlCol="0">
            <a:spAutoFit/>
          </a:bodyPr>
          <a:lstStyle/>
          <a:p>
            <a:pPr marL="571500" indent="-571500" algn="just">
              <a:buFont typeface="+mj-lt"/>
              <a:buAutoNum type="romanUcPeriod" startAt="5"/>
            </a:pPr>
            <a:r>
              <a:rPr lang="de-AT" sz="2200" dirty="0"/>
              <a:t>Informationsflussgestaltung im Aufsichtsrat über den/die Aufsichtsratsvorsitzende/n</a:t>
            </a:r>
          </a:p>
          <a:p>
            <a:pPr marL="571500" indent="-571500" algn="just">
              <a:buAutoNum type="romanUcPeriod" startAt="5"/>
            </a:pPr>
            <a:endParaRPr lang="de-AT" sz="2200" dirty="0"/>
          </a:p>
          <a:p>
            <a:pPr marL="571500" indent="-571500" algn="just">
              <a:buAutoNum type="romanUcPeriod" startAt="5"/>
            </a:pPr>
            <a:r>
              <a:rPr lang="de-AT" sz="2200" dirty="0"/>
              <a:t>Das Präsidium des Aufsichtsrates</a:t>
            </a:r>
          </a:p>
          <a:p>
            <a:pPr marL="571500" indent="-571500" algn="just">
              <a:buAutoNum type="romanUcPeriod" startAt="5"/>
            </a:pPr>
            <a:endParaRPr lang="de-AT" sz="2200" dirty="0"/>
          </a:p>
          <a:p>
            <a:pPr marL="571500" indent="-571500" algn="just">
              <a:buAutoNum type="romanUcPeriod" startAt="5"/>
            </a:pPr>
            <a:r>
              <a:rPr lang="de-AT" sz="2200" dirty="0"/>
              <a:t>Haftung des/der Aufsichtsratsvorsitzenden</a:t>
            </a:r>
          </a:p>
          <a:p>
            <a:pPr algn="just"/>
            <a:r>
              <a:rPr lang="de-AT" sz="2200" dirty="0"/>
              <a:t> </a:t>
            </a:r>
          </a:p>
          <a:p>
            <a:pPr algn="just"/>
            <a:endParaRPr lang="de-AT" sz="2400" dirty="0"/>
          </a:p>
        </p:txBody>
      </p:sp>
      <p:pic>
        <p:nvPicPr>
          <p:cNvPr id="8" name="Grafik 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51520" y="5643364"/>
            <a:ext cx="1594716" cy="1025996"/>
          </a:xfrm>
          <a:prstGeom prst="rect">
            <a:avLst/>
          </a:prstGeom>
        </p:spPr>
      </p:pic>
      <p:sp>
        <p:nvSpPr>
          <p:cNvPr id="9" name="Foliennummernplatzhalter 8"/>
          <p:cNvSpPr>
            <a:spLocks noGrp="1"/>
          </p:cNvSpPr>
          <p:nvPr>
            <p:ph type="sldNum" sz="quarter" idx="12"/>
          </p:nvPr>
        </p:nvSpPr>
        <p:spPr/>
        <p:txBody>
          <a:bodyPr/>
          <a:lstStyle/>
          <a:p>
            <a:fld id="{2FF586BC-B1D0-46E9-B07F-94C8E81EA876}" type="slidenum">
              <a:rPr lang="de-DE" smtClean="0"/>
              <a:t>3</a:t>
            </a:fld>
            <a:endParaRPr lang="de-DE" dirty="0"/>
          </a:p>
        </p:txBody>
      </p:sp>
    </p:spTree>
    <p:extLst>
      <p:ext uri="{BB962C8B-B14F-4D97-AF65-F5344CB8AC3E}">
        <p14:creationId xmlns:p14="http://schemas.microsoft.com/office/powerpoint/2010/main" val="184760264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Grafik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580112" y="5208676"/>
            <a:ext cx="3563888" cy="1649323"/>
          </a:xfrm>
          <a:prstGeom prst="rect">
            <a:avLst/>
          </a:prstGeom>
        </p:spPr>
      </p:pic>
      <p:sp>
        <p:nvSpPr>
          <p:cNvPr id="2" name="Textfeld 1"/>
          <p:cNvSpPr txBox="1"/>
          <p:nvPr/>
        </p:nvSpPr>
        <p:spPr>
          <a:xfrm>
            <a:off x="0" y="620688"/>
            <a:ext cx="9144000" cy="984885"/>
          </a:xfrm>
          <a:prstGeom prst="rect">
            <a:avLst/>
          </a:prstGeom>
          <a:noFill/>
        </p:spPr>
        <p:txBody>
          <a:bodyPr wrap="square" rtlCol="0">
            <a:spAutoFit/>
          </a:bodyPr>
          <a:lstStyle/>
          <a:p>
            <a:pPr algn="ctr"/>
            <a:r>
              <a:rPr lang="de-AT" sz="2900" b="1" dirty="0"/>
              <a:t>III. Gesetzliche (Vor-)Rechte des Aufsichtsratsvorsitzenden </a:t>
            </a:r>
          </a:p>
          <a:p>
            <a:pPr algn="ctr"/>
            <a:r>
              <a:rPr lang="de-AT" sz="2700" b="1" dirty="0"/>
              <a:t>Sitzungsführung und Sitzungspolizei</a:t>
            </a:r>
          </a:p>
        </p:txBody>
      </p:sp>
      <p:sp>
        <p:nvSpPr>
          <p:cNvPr id="7" name="Textfeld 6"/>
          <p:cNvSpPr txBox="1"/>
          <p:nvPr/>
        </p:nvSpPr>
        <p:spPr>
          <a:xfrm>
            <a:off x="647564" y="1574155"/>
            <a:ext cx="7848872" cy="4493538"/>
          </a:xfrm>
          <a:prstGeom prst="rect">
            <a:avLst/>
          </a:prstGeom>
          <a:noFill/>
        </p:spPr>
        <p:txBody>
          <a:bodyPr wrap="square" rtlCol="0">
            <a:spAutoFit/>
          </a:bodyPr>
          <a:lstStyle/>
          <a:p>
            <a:pPr marL="436562" indent="-342900" algn="just">
              <a:buFont typeface="Arial" panose="020B0604020202020204" pitchFamily="34" charset="0"/>
              <a:buChar char="•"/>
              <a:tabLst>
                <a:tab pos="987425" algn="l"/>
              </a:tabLst>
            </a:pPr>
            <a:r>
              <a:rPr lang="sv-SE" sz="2200" dirty="0"/>
              <a:t>Tagungsphase - Sonstiges:</a:t>
            </a:r>
          </a:p>
          <a:p>
            <a:pPr marL="893762" lvl="1" indent="-342900" algn="just">
              <a:buFont typeface="Arial" panose="020B0604020202020204" pitchFamily="34" charset="0"/>
              <a:buChar char="•"/>
              <a:tabLst>
                <a:tab pos="987425" algn="l"/>
              </a:tabLst>
            </a:pPr>
            <a:endParaRPr lang="de-AT" sz="2000" dirty="0"/>
          </a:p>
          <a:p>
            <a:pPr marL="893762" lvl="1" indent="-342900" algn="just">
              <a:buFont typeface="Arial" panose="020B0604020202020204" pitchFamily="34" charset="0"/>
              <a:buChar char="•"/>
              <a:tabLst>
                <a:tab pos="987425" algn="l"/>
              </a:tabLst>
            </a:pPr>
            <a:r>
              <a:rPr lang="de-AT" sz="2200" dirty="0"/>
              <a:t>Protokollierung sämtlicher besonderen oder außerplanmäßigen Vorkommnisse während der Sitzung</a:t>
            </a:r>
          </a:p>
          <a:p>
            <a:pPr marL="893762" lvl="1" indent="-342900" algn="just">
              <a:buFont typeface="Arial" panose="020B0604020202020204" pitchFamily="34" charset="0"/>
              <a:buChar char="•"/>
              <a:tabLst>
                <a:tab pos="987425" algn="l"/>
              </a:tabLst>
            </a:pPr>
            <a:endParaRPr lang="de-AT" sz="2000" dirty="0"/>
          </a:p>
          <a:p>
            <a:pPr marL="893762" lvl="1" indent="-342900" algn="just">
              <a:buFont typeface="Arial" panose="020B0604020202020204" pitchFamily="34" charset="0"/>
              <a:buChar char="•"/>
              <a:tabLst>
                <a:tab pos="987425" algn="l"/>
              </a:tabLst>
            </a:pPr>
            <a:r>
              <a:rPr lang="de-AT" sz="2200" dirty="0"/>
              <a:t>Idealerweise wortwörtliche Protokollierung, weil es aus Gründen der Haftungsvermeidung zweckmäßig ist, bestimmte Vorgänge und Vorkommnisse möglichst getreu dem Wortlaut zu dokumentieren</a:t>
            </a:r>
          </a:p>
          <a:p>
            <a:pPr marL="893762" lvl="1" indent="-342900" algn="just">
              <a:buFont typeface="Arial" panose="020B0604020202020204" pitchFamily="34" charset="0"/>
              <a:buChar char="•"/>
              <a:tabLst>
                <a:tab pos="987425" algn="l"/>
              </a:tabLst>
            </a:pPr>
            <a:endParaRPr lang="de-AT" sz="2000" dirty="0"/>
          </a:p>
          <a:p>
            <a:pPr marL="893762" lvl="1" indent="-342900" algn="just">
              <a:buFont typeface="Arial" panose="020B0604020202020204" pitchFamily="34" charset="0"/>
              <a:buChar char="•"/>
              <a:tabLst>
                <a:tab pos="987425" algn="l"/>
              </a:tabLst>
            </a:pPr>
            <a:r>
              <a:rPr lang="de-AT" sz="2200" dirty="0"/>
              <a:t>Tonbandaufzeichnung der Sitzung mit Zustimmung aller Anwesenden zulässig; auch dann schriftliches Protokoll</a:t>
            </a:r>
          </a:p>
          <a:p>
            <a:pPr marL="550862" lvl="1" algn="just">
              <a:tabLst>
                <a:tab pos="987425" algn="l"/>
              </a:tabLst>
            </a:pPr>
            <a:endParaRPr lang="de-AT" sz="2200" dirty="0"/>
          </a:p>
        </p:txBody>
      </p:sp>
      <p:pic>
        <p:nvPicPr>
          <p:cNvPr id="3" name="Grafik 2"/>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51520" y="5643364"/>
            <a:ext cx="1594716" cy="1025996"/>
          </a:xfrm>
          <a:prstGeom prst="rect">
            <a:avLst/>
          </a:prstGeom>
        </p:spPr>
      </p:pic>
      <p:sp>
        <p:nvSpPr>
          <p:cNvPr id="9" name="Foliennummernplatzhalter 8"/>
          <p:cNvSpPr>
            <a:spLocks noGrp="1"/>
          </p:cNvSpPr>
          <p:nvPr>
            <p:ph type="sldNum" sz="quarter" idx="12"/>
          </p:nvPr>
        </p:nvSpPr>
        <p:spPr/>
        <p:txBody>
          <a:bodyPr/>
          <a:lstStyle/>
          <a:p>
            <a:fld id="{2FF586BC-B1D0-46E9-B07F-94C8E81EA876}" type="slidenum">
              <a:rPr lang="de-DE" smtClean="0"/>
              <a:t>30</a:t>
            </a:fld>
            <a:endParaRPr lang="de-DE" dirty="0"/>
          </a:p>
        </p:txBody>
      </p:sp>
    </p:spTree>
    <p:extLst>
      <p:ext uri="{BB962C8B-B14F-4D97-AF65-F5344CB8AC3E}">
        <p14:creationId xmlns:p14="http://schemas.microsoft.com/office/powerpoint/2010/main" val="183265983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Grafik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580112" y="5208676"/>
            <a:ext cx="3563888" cy="1649323"/>
          </a:xfrm>
          <a:prstGeom prst="rect">
            <a:avLst/>
          </a:prstGeom>
        </p:spPr>
      </p:pic>
      <p:sp>
        <p:nvSpPr>
          <p:cNvPr id="2" name="Textfeld 1"/>
          <p:cNvSpPr txBox="1"/>
          <p:nvPr/>
        </p:nvSpPr>
        <p:spPr>
          <a:xfrm>
            <a:off x="0" y="620688"/>
            <a:ext cx="9144000" cy="984885"/>
          </a:xfrm>
          <a:prstGeom prst="rect">
            <a:avLst/>
          </a:prstGeom>
          <a:noFill/>
        </p:spPr>
        <p:txBody>
          <a:bodyPr wrap="square" rtlCol="0">
            <a:spAutoFit/>
          </a:bodyPr>
          <a:lstStyle/>
          <a:p>
            <a:pPr algn="ctr"/>
            <a:r>
              <a:rPr lang="de-AT" sz="2900" b="1" dirty="0"/>
              <a:t>III. Gesetzliche (Vor-)Rechte des Aufsichtsratsvorsitzenden </a:t>
            </a:r>
          </a:p>
          <a:p>
            <a:pPr algn="ctr"/>
            <a:r>
              <a:rPr lang="de-AT" sz="2700" b="1" dirty="0"/>
              <a:t>Sitzungsführung und Sitzungspolizei</a:t>
            </a:r>
          </a:p>
        </p:txBody>
      </p:sp>
      <p:sp>
        <p:nvSpPr>
          <p:cNvPr id="7" name="Textfeld 6"/>
          <p:cNvSpPr txBox="1"/>
          <p:nvPr/>
        </p:nvSpPr>
        <p:spPr>
          <a:xfrm>
            <a:off x="755576" y="1620120"/>
            <a:ext cx="7848872" cy="3908762"/>
          </a:xfrm>
          <a:prstGeom prst="rect">
            <a:avLst/>
          </a:prstGeom>
          <a:noFill/>
        </p:spPr>
        <p:txBody>
          <a:bodyPr wrap="square" rtlCol="0">
            <a:spAutoFit/>
          </a:bodyPr>
          <a:lstStyle/>
          <a:p>
            <a:pPr marL="436562" indent="-342900" algn="just">
              <a:buFont typeface="Arial" panose="020B0604020202020204" pitchFamily="34" charset="0"/>
              <a:buChar char="•"/>
              <a:tabLst>
                <a:tab pos="987425" algn="l"/>
              </a:tabLst>
            </a:pPr>
            <a:r>
              <a:rPr lang="sv-SE" sz="2200" dirty="0"/>
              <a:t>Tagungsphase - Sonstiges:</a:t>
            </a:r>
          </a:p>
          <a:p>
            <a:pPr marL="550862" lvl="1" algn="just">
              <a:tabLst>
                <a:tab pos="987425" algn="l"/>
              </a:tabLst>
            </a:pPr>
            <a:endParaRPr lang="de-AT" sz="1400" dirty="0"/>
          </a:p>
          <a:p>
            <a:pPr marL="893762" lvl="1" indent="-342900" algn="just">
              <a:buFont typeface="Arial" panose="020B0604020202020204" pitchFamily="34" charset="0"/>
              <a:buChar char="•"/>
              <a:tabLst>
                <a:tab pos="987425" algn="l"/>
              </a:tabLst>
            </a:pPr>
            <a:r>
              <a:rPr lang="de-AT" sz="2200" dirty="0"/>
              <a:t>Aufsichtsratsvorsitzender muss Protokoll nicht eigenhändig erstellen (vertrauenswürdige und qualifizierte Hilfskräfte, wenn kein anderes Aufsichtsratsmitglied widerspricht; die Hoheit über den Inhalt des Protokolls sollte aber in der </a:t>
            </a:r>
            <a:r>
              <a:rPr lang="de-AT" sz="2200" dirty="0" err="1"/>
              <a:t>Ingerenz</a:t>
            </a:r>
            <a:r>
              <a:rPr lang="de-AT" sz="2200" dirty="0"/>
              <a:t> des </a:t>
            </a:r>
            <a:r>
              <a:rPr lang="de-AT" sz="2200" dirty="0" err="1"/>
              <a:t>ARVors</a:t>
            </a:r>
            <a:r>
              <a:rPr lang="de-AT" sz="2200" dirty="0"/>
              <a:t> und nicht – wie in der Praxis häufig – des </a:t>
            </a:r>
            <a:r>
              <a:rPr lang="de-AT" sz="2200" dirty="0" err="1"/>
              <a:t>VstVors</a:t>
            </a:r>
            <a:r>
              <a:rPr lang="de-AT" sz="2200" dirty="0"/>
              <a:t> - verbleiben)</a:t>
            </a:r>
          </a:p>
          <a:p>
            <a:pPr marL="893762" lvl="1" indent="-342900" algn="just">
              <a:buFont typeface="Arial" panose="020B0604020202020204" pitchFamily="34" charset="0"/>
              <a:buChar char="•"/>
              <a:tabLst>
                <a:tab pos="987425" algn="l"/>
              </a:tabLst>
            </a:pPr>
            <a:endParaRPr lang="de-AT" sz="1400" dirty="0"/>
          </a:p>
          <a:p>
            <a:pPr marL="893762" lvl="1" indent="-342900" algn="just">
              <a:buFont typeface="Arial" panose="020B0604020202020204" pitchFamily="34" charset="0"/>
              <a:buChar char="•"/>
              <a:tabLst>
                <a:tab pos="987425" algn="l"/>
              </a:tabLst>
            </a:pPr>
            <a:r>
              <a:rPr lang="de-AT" sz="2200" dirty="0"/>
              <a:t>Die Protokolle haben bei der Gesellschaft zu verbleiben und sind vom Aufsichtsratsvorsitzenden oder unter Umständen vom Vorstand zu verwahren</a:t>
            </a:r>
          </a:p>
        </p:txBody>
      </p:sp>
      <p:pic>
        <p:nvPicPr>
          <p:cNvPr id="3" name="Grafik 2"/>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51520" y="5643364"/>
            <a:ext cx="1594716" cy="1025996"/>
          </a:xfrm>
          <a:prstGeom prst="rect">
            <a:avLst/>
          </a:prstGeom>
        </p:spPr>
      </p:pic>
      <p:sp>
        <p:nvSpPr>
          <p:cNvPr id="9" name="Foliennummernplatzhalter 8"/>
          <p:cNvSpPr>
            <a:spLocks noGrp="1"/>
          </p:cNvSpPr>
          <p:nvPr>
            <p:ph type="sldNum" sz="quarter" idx="12"/>
          </p:nvPr>
        </p:nvSpPr>
        <p:spPr/>
        <p:txBody>
          <a:bodyPr/>
          <a:lstStyle/>
          <a:p>
            <a:fld id="{2FF586BC-B1D0-46E9-B07F-94C8E81EA876}" type="slidenum">
              <a:rPr lang="de-DE" smtClean="0"/>
              <a:t>31</a:t>
            </a:fld>
            <a:endParaRPr lang="de-DE" dirty="0"/>
          </a:p>
        </p:txBody>
      </p:sp>
    </p:spTree>
    <p:extLst>
      <p:ext uri="{BB962C8B-B14F-4D97-AF65-F5344CB8AC3E}">
        <p14:creationId xmlns:p14="http://schemas.microsoft.com/office/powerpoint/2010/main" val="311639828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Grafik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580112" y="5208676"/>
            <a:ext cx="3563888" cy="1649323"/>
          </a:xfrm>
          <a:prstGeom prst="rect">
            <a:avLst/>
          </a:prstGeom>
        </p:spPr>
      </p:pic>
      <p:sp>
        <p:nvSpPr>
          <p:cNvPr id="2" name="Textfeld 1"/>
          <p:cNvSpPr txBox="1"/>
          <p:nvPr/>
        </p:nvSpPr>
        <p:spPr>
          <a:xfrm>
            <a:off x="0" y="620688"/>
            <a:ext cx="9144000" cy="984885"/>
          </a:xfrm>
          <a:prstGeom prst="rect">
            <a:avLst/>
          </a:prstGeom>
          <a:noFill/>
        </p:spPr>
        <p:txBody>
          <a:bodyPr wrap="square" rtlCol="0">
            <a:spAutoFit/>
          </a:bodyPr>
          <a:lstStyle/>
          <a:p>
            <a:pPr algn="ctr"/>
            <a:r>
              <a:rPr lang="de-AT" sz="2900" b="1" dirty="0"/>
              <a:t>III. Gesetzliche (Vor-)Rechte des Aufsichtsratsvorsitzenden </a:t>
            </a:r>
          </a:p>
          <a:p>
            <a:pPr algn="ctr"/>
            <a:r>
              <a:rPr lang="de-AT" sz="2700" b="1" dirty="0"/>
              <a:t>Sitzungsführung und Sitzungspolizei</a:t>
            </a:r>
          </a:p>
        </p:txBody>
      </p:sp>
      <p:sp>
        <p:nvSpPr>
          <p:cNvPr id="7" name="Textfeld 6"/>
          <p:cNvSpPr txBox="1"/>
          <p:nvPr/>
        </p:nvSpPr>
        <p:spPr>
          <a:xfrm>
            <a:off x="647564" y="1618909"/>
            <a:ext cx="7848872" cy="4493538"/>
          </a:xfrm>
          <a:prstGeom prst="rect">
            <a:avLst/>
          </a:prstGeom>
          <a:noFill/>
        </p:spPr>
        <p:txBody>
          <a:bodyPr wrap="square" rtlCol="0">
            <a:spAutoFit/>
          </a:bodyPr>
          <a:lstStyle/>
          <a:p>
            <a:pPr marL="436562" indent="-342900" algn="just">
              <a:buFont typeface="Arial" panose="020B0604020202020204" pitchFamily="34" charset="0"/>
              <a:buChar char="•"/>
              <a:tabLst>
                <a:tab pos="987425" algn="l"/>
              </a:tabLst>
            </a:pPr>
            <a:r>
              <a:rPr lang="sv-SE" sz="2200" dirty="0"/>
              <a:t>Durchführungsphase:</a:t>
            </a:r>
          </a:p>
          <a:p>
            <a:pPr marL="550862" lvl="1" algn="just">
              <a:tabLst>
                <a:tab pos="987425" algn="l"/>
              </a:tabLst>
            </a:pPr>
            <a:endParaRPr lang="de-AT" sz="2200" dirty="0"/>
          </a:p>
          <a:p>
            <a:pPr marL="893762" lvl="1" indent="-342900" algn="just">
              <a:buFont typeface="Arial" panose="020B0604020202020204" pitchFamily="34" charset="0"/>
              <a:buChar char="•"/>
              <a:tabLst>
                <a:tab pos="987425" algn="l"/>
              </a:tabLst>
            </a:pPr>
            <a:r>
              <a:rPr lang="de-AT" sz="2200" dirty="0"/>
              <a:t>Der Aufsichtsratsvorsitzende hat für die Umsetzung bzw Beachtung der Aufsichtsratsbeschlüsse durch den Vorstand Sorge zu tragen</a:t>
            </a:r>
          </a:p>
          <a:p>
            <a:pPr marL="550862" lvl="1" algn="just">
              <a:tabLst>
                <a:tab pos="987425" algn="l"/>
              </a:tabLst>
            </a:pPr>
            <a:endParaRPr lang="de-AT" sz="2200" dirty="0"/>
          </a:p>
          <a:p>
            <a:pPr marL="893762" lvl="1" indent="-342900" algn="just">
              <a:buFont typeface="Arial" panose="020B0604020202020204" pitchFamily="34" charset="0"/>
              <a:buChar char="•"/>
              <a:tabLst>
                <a:tab pos="987425" algn="l"/>
              </a:tabLst>
            </a:pPr>
            <a:r>
              <a:rPr lang="de-AT" sz="2200" dirty="0"/>
              <a:t>Kein Weisungsrecht des Aufsichtsrats gegenüber dem Vorstand, weil dieser die Gesellschaft unter eigener Verantwortung leitet (§ 70 Abs 1 AktG); in der GmbH kann ein solches durch Satzung oder Gesellschafterbeschluss aber eingeräumt werden.</a:t>
            </a:r>
          </a:p>
          <a:p>
            <a:pPr marL="893762" lvl="1" indent="-342900" algn="just">
              <a:buFont typeface="Arial" panose="020B0604020202020204" pitchFamily="34" charset="0"/>
              <a:buChar char="•"/>
              <a:tabLst>
                <a:tab pos="987425" algn="l"/>
              </a:tabLst>
            </a:pPr>
            <a:endParaRPr lang="de-AT" sz="2200" dirty="0"/>
          </a:p>
          <a:p>
            <a:pPr marL="550862" lvl="1" algn="just">
              <a:tabLst>
                <a:tab pos="987425" algn="l"/>
              </a:tabLst>
            </a:pPr>
            <a:endParaRPr lang="de-AT" sz="2200" dirty="0"/>
          </a:p>
        </p:txBody>
      </p:sp>
      <p:pic>
        <p:nvPicPr>
          <p:cNvPr id="3" name="Grafik 2"/>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51520" y="5643364"/>
            <a:ext cx="1594716" cy="1025996"/>
          </a:xfrm>
          <a:prstGeom prst="rect">
            <a:avLst/>
          </a:prstGeom>
        </p:spPr>
      </p:pic>
      <p:sp>
        <p:nvSpPr>
          <p:cNvPr id="9" name="Foliennummernplatzhalter 8"/>
          <p:cNvSpPr>
            <a:spLocks noGrp="1"/>
          </p:cNvSpPr>
          <p:nvPr>
            <p:ph type="sldNum" sz="quarter" idx="12"/>
          </p:nvPr>
        </p:nvSpPr>
        <p:spPr/>
        <p:txBody>
          <a:bodyPr/>
          <a:lstStyle/>
          <a:p>
            <a:fld id="{2FF586BC-B1D0-46E9-B07F-94C8E81EA876}" type="slidenum">
              <a:rPr lang="de-DE" smtClean="0"/>
              <a:t>32</a:t>
            </a:fld>
            <a:endParaRPr lang="de-DE" dirty="0"/>
          </a:p>
        </p:txBody>
      </p:sp>
    </p:spTree>
    <p:extLst>
      <p:ext uri="{BB962C8B-B14F-4D97-AF65-F5344CB8AC3E}">
        <p14:creationId xmlns:p14="http://schemas.microsoft.com/office/powerpoint/2010/main" val="158244462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Grafik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580112" y="5208676"/>
            <a:ext cx="3563888" cy="1649323"/>
          </a:xfrm>
          <a:prstGeom prst="rect">
            <a:avLst/>
          </a:prstGeom>
        </p:spPr>
      </p:pic>
      <p:sp>
        <p:nvSpPr>
          <p:cNvPr id="2" name="Textfeld 1"/>
          <p:cNvSpPr txBox="1"/>
          <p:nvPr/>
        </p:nvSpPr>
        <p:spPr>
          <a:xfrm>
            <a:off x="0" y="620688"/>
            <a:ext cx="9144000" cy="538609"/>
          </a:xfrm>
          <a:prstGeom prst="rect">
            <a:avLst/>
          </a:prstGeom>
          <a:noFill/>
        </p:spPr>
        <p:txBody>
          <a:bodyPr wrap="square" rtlCol="0">
            <a:spAutoFit/>
          </a:bodyPr>
          <a:lstStyle/>
          <a:p>
            <a:pPr algn="ctr"/>
            <a:r>
              <a:rPr lang="de-AT" sz="2900" b="1" dirty="0"/>
              <a:t>IV. Gestaltungen in der Geschäftsordnung</a:t>
            </a:r>
            <a:endParaRPr lang="de-AT" sz="2700" b="1" dirty="0"/>
          </a:p>
        </p:txBody>
      </p:sp>
      <p:sp>
        <p:nvSpPr>
          <p:cNvPr id="7" name="Textfeld 6"/>
          <p:cNvSpPr txBox="1"/>
          <p:nvPr/>
        </p:nvSpPr>
        <p:spPr>
          <a:xfrm>
            <a:off x="647564" y="1412776"/>
            <a:ext cx="7848872" cy="5170646"/>
          </a:xfrm>
          <a:prstGeom prst="rect">
            <a:avLst/>
          </a:prstGeom>
          <a:noFill/>
        </p:spPr>
        <p:txBody>
          <a:bodyPr wrap="square" rtlCol="0">
            <a:spAutoFit/>
          </a:bodyPr>
          <a:lstStyle/>
          <a:p>
            <a:pPr marL="436562" indent="-342900" algn="just">
              <a:buFont typeface="Arial" panose="020B0604020202020204" pitchFamily="34" charset="0"/>
              <a:buChar char="•"/>
              <a:tabLst>
                <a:tab pos="987425" algn="l"/>
              </a:tabLst>
            </a:pPr>
            <a:r>
              <a:rPr lang="de-AT" sz="2200" dirty="0"/>
              <a:t>Gesetzliche Grundlagen?</a:t>
            </a:r>
          </a:p>
          <a:p>
            <a:pPr marL="436562" indent="-342900" algn="just">
              <a:buFont typeface="Arial" panose="020B0604020202020204" pitchFamily="34" charset="0"/>
              <a:buChar char="•"/>
              <a:tabLst>
                <a:tab pos="987425" algn="l"/>
              </a:tabLst>
            </a:pPr>
            <a:endParaRPr lang="de-AT" sz="1400" dirty="0"/>
          </a:p>
          <a:p>
            <a:pPr marL="893762" lvl="1" indent="-342900" algn="just">
              <a:buFont typeface="Arial" panose="020B0604020202020204" pitchFamily="34" charset="0"/>
              <a:buChar char="•"/>
              <a:tabLst>
                <a:tab pos="987425" algn="l"/>
              </a:tabLst>
            </a:pPr>
            <a:r>
              <a:rPr lang="de-AT" sz="2200" dirty="0"/>
              <a:t>Die Geschäftsordnung („</a:t>
            </a:r>
            <a:r>
              <a:rPr lang="de-AT" sz="2200" i="1" dirty="0"/>
              <a:t>GO</a:t>
            </a:r>
            <a:r>
              <a:rPr lang="de-AT" sz="2200" dirty="0"/>
              <a:t>“)ist weder bei der AG noch bei der GmbH ausdrücklich gesetzlich geregelt</a:t>
            </a:r>
          </a:p>
          <a:p>
            <a:pPr marL="893762" lvl="1" indent="-342900" algn="just">
              <a:buFont typeface="Arial" panose="020B0604020202020204" pitchFamily="34" charset="0"/>
              <a:buChar char="•"/>
              <a:tabLst>
                <a:tab pos="987425" algn="l"/>
              </a:tabLst>
            </a:pPr>
            <a:r>
              <a:rPr lang="de-AT" sz="2200" dirty="0"/>
              <a:t>GO für den Aufsichtsrat jedenfalls zulässig und sinnvoll</a:t>
            </a:r>
          </a:p>
          <a:p>
            <a:pPr marL="893762" lvl="1" indent="-342900" algn="just">
              <a:buFont typeface="Arial" panose="020B0604020202020204" pitchFamily="34" charset="0"/>
              <a:buChar char="•"/>
              <a:tabLst>
                <a:tab pos="987425" algn="l"/>
              </a:tabLst>
            </a:pPr>
            <a:r>
              <a:rPr lang="de-AT" sz="2200" dirty="0"/>
              <a:t>Einer gesonderten Ermächtigung zur Erstellung einer GO im Gesellschaftsvertrag bzw in der Satzung) bedarf es nicht</a:t>
            </a:r>
          </a:p>
          <a:p>
            <a:pPr marL="893762" lvl="1" indent="-342900" algn="just">
              <a:buFont typeface="Arial" panose="020B0604020202020204" pitchFamily="34" charset="0"/>
              <a:buChar char="•"/>
              <a:tabLst>
                <a:tab pos="987425" algn="l"/>
              </a:tabLst>
            </a:pPr>
            <a:r>
              <a:rPr lang="de-AT" sz="2200" dirty="0"/>
              <a:t>Innere Ordnung der Gesellschaft im GmbHG bzw AktG abschließend geregelt</a:t>
            </a:r>
          </a:p>
          <a:p>
            <a:pPr marL="893762" lvl="1" indent="-342900" algn="just">
              <a:buFont typeface="Arial" panose="020B0604020202020204" pitchFamily="34" charset="0"/>
              <a:buChar char="•"/>
              <a:tabLst>
                <a:tab pos="987425" algn="l"/>
              </a:tabLst>
            </a:pPr>
            <a:r>
              <a:rPr lang="de-AT" sz="2200" dirty="0"/>
              <a:t>Nähere Ausgestaltung der inneren Ordnung durch Gesellschaftsvertrag (Satzung), Gesellschafterbeschluss oder GO möglich</a:t>
            </a:r>
          </a:p>
          <a:p>
            <a:pPr marL="893762" lvl="1" indent="-342900" algn="just">
              <a:buFont typeface="Arial" panose="020B0604020202020204" pitchFamily="34" charset="0"/>
              <a:buChar char="•"/>
              <a:tabLst>
                <a:tab pos="987425" algn="l"/>
              </a:tabLst>
            </a:pPr>
            <a:endParaRPr lang="de-AT" sz="2200" dirty="0"/>
          </a:p>
          <a:p>
            <a:pPr marL="893762" lvl="1" indent="-342900" algn="just">
              <a:buFont typeface="Arial" panose="020B0604020202020204" pitchFamily="34" charset="0"/>
              <a:buChar char="•"/>
              <a:tabLst>
                <a:tab pos="987425" algn="l"/>
              </a:tabLst>
            </a:pPr>
            <a:endParaRPr lang="de-AT" sz="2200" dirty="0"/>
          </a:p>
          <a:p>
            <a:pPr marL="550862" lvl="1" algn="just">
              <a:tabLst>
                <a:tab pos="987425" algn="l"/>
              </a:tabLst>
            </a:pPr>
            <a:endParaRPr lang="de-AT" sz="2200" dirty="0"/>
          </a:p>
        </p:txBody>
      </p:sp>
      <p:pic>
        <p:nvPicPr>
          <p:cNvPr id="3" name="Grafik 2"/>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51520" y="5643364"/>
            <a:ext cx="1594716" cy="1025996"/>
          </a:xfrm>
          <a:prstGeom prst="rect">
            <a:avLst/>
          </a:prstGeom>
        </p:spPr>
      </p:pic>
      <p:sp>
        <p:nvSpPr>
          <p:cNvPr id="9" name="Foliennummernplatzhalter 8"/>
          <p:cNvSpPr>
            <a:spLocks noGrp="1"/>
          </p:cNvSpPr>
          <p:nvPr>
            <p:ph type="sldNum" sz="quarter" idx="12"/>
          </p:nvPr>
        </p:nvSpPr>
        <p:spPr/>
        <p:txBody>
          <a:bodyPr/>
          <a:lstStyle/>
          <a:p>
            <a:fld id="{2FF586BC-B1D0-46E9-B07F-94C8E81EA876}" type="slidenum">
              <a:rPr lang="de-DE" smtClean="0"/>
              <a:t>33</a:t>
            </a:fld>
            <a:endParaRPr lang="de-DE" dirty="0"/>
          </a:p>
        </p:txBody>
      </p:sp>
    </p:spTree>
    <p:extLst>
      <p:ext uri="{BB962C8B-B14F-4D97-AF65-F5344CB8AC3E}">
        <p14:creationId xmlns:p14="http://schemas.microsoft.com/office/powerpoint/2010/main" val="425865293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Grafik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580112" y="5208676"/>
            <a:ext cx="3563888" cy="1649323"/>
          </a:xfrm>
          <a:prstGeom prst="rect">
            <a:avLst/>
          </a:prstGeom>
        </p:spPr>
      </p:pic>
      <p:sp>
        <p:nvSpPr>
          <p:cNvPr id="2" name="Textfeld 1"/>
          <p:cNvSpPr txBox="1"/>
          <p:nvPr/>
        </p:nvSpPr>
        <p:spPr>
          <a:xfrm>
            <a:off x="0" y="620688"/>
            <a:ext cx="9144000" cy="538609"/>
          </a:xfrm>
          <a:prstGeom prst="rect">
            <a:avLst/>
          </a:prstGeom>
          <a:noFill/>
        </p:spPr>
        <p:txBody>
          <a:bodyPr wrap="square" rtlCol="0">
            <a:spAutoFit/>
          </a:bodyPr>
          <a:lstStyle/>
          <a:p>
            <a:pPr algn="ctr"/>
            <a:r>
              <a:rPr lang="de-AT" sz="2900" b="1" dirty="0"/>
              <a:t>IV. Gestaltungen in der Geschäftsordnung</a:t>
            </a:r>
            <a:endParaRPr lang="de-AT" sz="2700" b="1" dirty="0"/>
          </a:p>
        </p:txBody>
      </p:sp>
      <p:sp>
        <p:nvSpPr>
          <p:cNvPr id="7" name="Textfeld 6"/>
          <p:cNvSpPr txBox="1"/>
          <p:nvPr/>
        </p:nvSpPr>
        <p:spPr>
          <a:xfrm>
            <a:off x="647564" y="1618909"/>
            <a:ext cx="7848872" cy="4154984"/>
          </a:xfrm>
          <a:prstGeom prst="rect">
            <a:avLst/>
          </a:prstGeom>
          <a:noFill/>
        </p:spPr>
        <p:txBody>
          <a:bodyPr wrap="square" rtlCol="0">
            <a:spAutoFit/>
          </a:bodyPr>
          <a:lstStyle/>
          <a:p>
            <a:pPr marL="436562" indent="-342900" algn="just">
              <a:buFont typeface="Arial" panose="020B0604020202020204" pitchFamily="34" charset="0"/>
              <a:buChar char="•"/>
              <a:tabLst>
                <a:tab pos="987425" algn="l"/>
              </a:tabLst>
            </a:pPr>
            <a:r>
              <a:rPr lang="de-AT" sz="2200" dirty="0"/>
              <a:t>Gesetzliche Grundlagen?</a:t>
            </a:r>
          </a:p>
          <a:p>
            <a:pPr marL="436562" indent="-342900" algn="just">
              <a:buFont typeface="Arial" panose="020B0604020202020204" pitchFamily="34" charset="0"/>
              <a:buChar char="•"/>
              <a:tabLst>
                <a:tab pos="987425" algn="l"/>
              </a:tabLst>
            </a:pPr>
            <a:endParaRPr lang="de-AT" sz="2200" dirty="0"/>
          </a:p>
          <a:p>
            <a:pPr marL="893762" lvl="1" indent="-342900" algn="just">
              <a:buFont typeface="Arial" panose="020B0604020202020204" pitchFamily="34" charset="0"/>
              <a:buChar char="•"/>
              <a:tabLst>
                <a:tab pos="987425" algn="l"/>
              </a:tabLst>
            </a:pPr>
            <a:r>
              <a:rPr lang="de-AT" sz="2200" dirty="0"/>
              <a:t>Aufsichtsrat trifft Pflicht zur Selbstorganisation </a:t>
            </a:r>
          </a:p>
          <a:p>
            <a:pPr marL="893762" lvl="1" indent="-342900" algn="just">
              <a:buFont typeface="Arial" panose="020B0604020202020204" pitchFamily="34" charset="0"/>
              <a:buChar char="•"/>
              <a:tabLst>
                <a:tab pos="987425" algn="l"/>
              </a:tabLst>
            </a:pPr>
            <a:endParaRPr lang="de-AT" sz="2200" dirty="0"/>
          </a:p>
          <a:p>
            <a:pPr marL="893762" lvl="1" indent="-342900" algn="just">
              <a:buFont typeface="Arial" panose="020B0604020202020204" pitchFamily="34" charset="0"/>
              <a:buChar char="•"/>
              <a:tabLst>
                <a:tab pos="987425" algn="l"/>
              </a:tabLst>
            </a:pPr>
            <a:r>
              <a:rPr lang="de-AT" sz="2200" dirty="0"/>
              <a:t>GO dient der Wahrnehmung der Selbstorganisation</a:t>
            </a:r>
          </a:p>
          <a:p>
            <a:pPr marL="893762" lvl="1" indent="-342900" algn="just">
              <a:buFont typeface="Arial" panose="020B0604020202020204" pitchFamily="34" charset="0"/>
              <a:buChar char="•"/>
              <a:tabLst>
                <a:tab pos="987425" algn="l"/>
              </a:tabLst>
            </a:pPr>
            <a:endParaRPr lang="de-AT" sz="2200" dirty="0"/>
          </a:p>
          <a:p>
            <a:pPr marL="893762" lvl="1" indent="-342900" algn="just">
              <a:buFont typeface="Arial" panose="020B0604020202020204" pitchFamily="34" charset="0"/>
              <a:buChar char="•"/>
              <a:tabLst>
                <a:tab pos="987425" algn="l"/>
              </a:tabLst>
            </a:pPr>
            <a:r>
              <a:rPr lang="de-AT" sz="2200" dirty="0"/>
              <a:t>Erlassung einer GO sowohl im Interesse der Aufsichtsratsmitglieder als auch der Gesellschaft, weil Aufsichtsratsfunktion eine schwierige, verantwortungs-reiche, komplexe und risikoreiche Tätigkeit ist </a:t>
            </a:r>
          </a:p>
          <a:p>
            <a:pPr marL="893762" lvl="1" indent="-342900" algn="just">
              <a:buFont typeface="Arial" panose="020B0604020202020204" pitchFamily="34" charset="0"/>
              <a:buChar char="•"/>
              <a:tabLst>
                <a:tab pos="987425" algn="l"/>
              </a:tabLst>
            </a:pPr>
            <a:endParaRPr lang="de-AT" sz="2200" dirty="0"/>
          </a:p>
          <a:p>
            <a:pPr marL="550862" lvl="1" algn="just">
              <a:tabLst>
                <a:tab pos="987425" algn="l"/>
              </a:tabLst>
            </a:pPr>
            <a:endParaRPr lang="de-AT" sz="2200" dirty="0"/>
          </a:p>
        </p:txBody>
      </p:sp>
      <p:pic>
        <p:nvPicPr>
          <p:cNvPr id="3" name="Grafik 2"/>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51520" y="5643364"/>
            <a:ext cx="1594716" cy="1025996"/>
          </a:xfrm>
          <a:prstGeom prst="rect">
            <a:avLst/>
          </a:prstGeom>
        </p:spPr>
      </p:pic>
      <p:sp>
        <p:nvSpPr>
          <p:cNvPr id="9" name="Foliennummernplatzhalter 8"/>
          <p:cNvSpPr>
            <a:spLocks noGrp="1"/>
          </p:cNvSpPr>
          <p:nvPr>
            <p:ph type="sldNum" sz="quarter" idx="12"/>
          </p:nvPr>
        </p:nvSpPr>
        <p:spPr/>
        <p:txBody>
          <a:bodyPr/>
          <a:lstStyle/>
          <a:p>
            <a:fld id="{2FF586BC-B1D0-46E9-B07F-94C8E81EA876}" type="slidenum">
              <a:rPr lang="de-DE" smtClean="0"/>
              <a:t>34</a:t>
            </a:fld>
            <a:endParaRPr lang="de-DE" dirty="0"/>
          </a:p>
        </p:txBody>
      </p:sp>
    </p:spTree>
    <p:extLst>
      <p:ext uri="{BB962C8B-B14F-4D97-AF65-F5344CB8AC3E}">
        <p14:creationId xmlns:p14="http://schemas.microsoft.com/office/powerpoint/2010/main" val="195998012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Grafik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580112" y="5208676"/>
            <a:ext cx="3563888" cy="1649323"/>
          </a:xfrm>
          <a:prstGeom prst="rect">
            <a:avLst/>
          </a:prstGeom>
        </p:spPr>
      </p:pic>
      <p:sp>
        <p:nvSpPr>
          <p:cNvPr id="2" name="Textfeld 1"/>
          <p:cNvSpPr txBox="1"/>
          <p:nvPr/>
        </p:nvSpPr>
        <p:spPr>
          <a:xfrm>
            <a:off x="0" y="620688"/>
            <a:ext cx="9144000" cy="538609"/>
          </a:xfrm>
          <a:prstGeom prst="rect">
            <a:avLst/>
          </a:prstGeom>
          <a:noFill/>
        </p:spPr>
        <p:txBody>
          <a:bodyPr wrap="square" rtlCol="0">
            <a:spAutoFit/>
          </a:bodyPr>
          <a:lstStyle/>
          <a:p>
            <a:pPr algn="ctr"/>
            <a:r>
              <a:rPr lang="de-AT" sz="2900" b="1" dirty="0"/>
              <a:t>IV. Gestaltungen in der Geschäftsordnung</a:t>
            </a:r>
            <a:endParaRPr lang="de-AT" sz="2700" b="1" dirty="0"/>
          </a:p>
        </p:txBody>
      </p:sp>
      <p:sp>
        <p:nvSpPr>
          <p:cNvPr id="7" name="Textfeld 6"/>
          <p:cNvSpPr txBox="1"/>
          <p:nvPr/>
        </p:nvSpPr>
        <p:spPr>
          <a:xfrm>
            <a:off x="647564" y="1710460"/>
            <a:ext cx="7848872" cy="3816429"/>
          </a:xfrm>
          <a:prstGeom prst="rect">
            <a:avLst/>
          </a:prstGeom>
          <a:noFill/>
        </p:spPr>
        <p:txBody>
          <a:bodyPr wrap="square" rtlCol="0">
            <a:spAutoFit/>
          </a:bodyPr>
          <a:lstStyle/>
          <a:p>
            <a:pPr marL="436562" indent="-342900" algn="just">
              <a:buFont typeface="Arial" panose="020B0604020202020204" pitchFamily="34" charset="0"/>
              <a:buChar char="•"/>
              <a:tabLst>
                <a:tab pos="987425" algn="l"/>
              </a:tabLst>
            </a:pPr>
            <a:r>
              <a:rPr lang="de-AT" sz="2200" dirty="0"/>
              <a:t>Gesetzliche Grundlagen?</a:t>
            </a:r>
          </a:p>
          <a:p>
            <a:pPr marL="93662" algn="just">
              <a:tabLst>
                <a:tab pos="987425" algn="l"/>
              </a:tabLst>
            </a:pPr>
            <a:endParaRPr lang="de-AT" sz="2200" dirty="0"/>
          </a:p>
          <a:p>
            <a:pPr marL="893762" lvl="1" indent="-342900" algn="just">
              <a:buFont typeface="Arial" panose="020B0604020202020204" pitchFamily="34" charset="0"/>
              <a:buChar char="•"/>
              <a:tabLst>
                <a:tab pos="987425" algn="l"/>
              </a:tabLst>
            </a:pPr>
            <a:r>
              <a:rPr lang="de-AT" sz="2200" dirty="0"/>
              <a:t>Klarstellung der Inhalte und Modalitäten der  Aufsichtsratstätigkeit von enormer Wichtigkeit</a:t>
            </a:r>
          </a:p>
          <a:p>
            <a:pPr marL="893762" lvl="1" indent="-342900" algn="just">
              <a:buFont typeface="Arial" panose="020B0604020202020204" pitchFamily="34" charset="0"/>
              <a:buChar char="•"/>
              <a:tabLst>
                <a:tab pos="987425" algn="l"/>
              </a:tabLst>
            </a:pPr>
            <a:endParaRPr lang="de-AT" sz="2200" dirty="0"/>
          </a:p>
          <a:p>
            <a:pPr marL="893762" lvl="1" indent="-342900" algn="just">
              <a:buFont typeface="Arial" panose="020B0604020202020204" pitchFamily="34" charset="0"/>
              <a:buChar char="•"/>
              <a:tabLst>
                <a:tab pos="987425" algn="l"/>
              </a:tabLst>
            </a:pPr>
            <a:r>
              <a:rPr lang="de-AT" sz="2200" dirty="0"/>
              <a:t>Art und Umfang der GO hängt  davon  ab, wie  genau innere Ordnung bereits im Gesellschaftsvertrag bzw Satzung oder  anderen  Regelungswerken ausgestaltet ist.</a:t>
            </a:r>
          </a:p>
          <a:p>
            <a:pPr marL="893762" lvl="1" indent="-342900" algn="just">
              <a:buFont typeface="Arial" panose="020B0604020202020204" pitchFamily="34" charset="0"/>
              <a:buChar char="•"/>
              <a:tabLst>
                <a:tab pos="987425" algn="l"/>
              </a:tabLst>
            </a:pPr>
            <a:endParaRPr lang="de-AT" sz="2200" dirty="0"/>
          </a:p>
          <a:p>
            <a:pPr marL="893762" lvl="1" indent="-342900" algn="just">
              <a:buFont typeface="Arial" panose="020B0604020202020204" pitchFamily="34" charset="0"/>
              <a:buChar char="•"/>
              <a:tabLst>
                <a:tab pos="987425" algn="l"/>
              </a:tabLst>
            </a:pPr>
            <a:endParaRPr lang="de-AT" sz="2200" dirty="0"/>
          </a:p>
          <a:p>
            <a:pPr marL="550862" lvl="1" algn="just">
              <a:tabLst>
                <a:tab pos="987425" algn="l"/>
              </a:tabLst>
            </a:pPr>
            <a:endParaRPr lang="de-AT" sz="2200" dirty="0"/>
          </a:p>
        </p:txBody>
      </p:sp>
      <p:pic>
        <p:nvPicPr>
          <p:cNvPr id="3" name="Grafik 2"/>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51520" y="5643364"/>
            <a:ext cx="1594716" cy="1025996"/>
          </a:xfrm>
          <a:prstGeom prst="rect">
            <a:avLst/>
          </a:prstGeom>
        </p:spPr>
      </p:pic>
      <p:sp>
        <p:nvSpPr>
          <p:cNvPr id="9" name="Foliennummernplatzhalter 8"/>
          <p:cNvSpPr>
            <a:spLocks noGrp="1"/>
          </p:cNvSpPr>
          <p:nvPr>
            <p:ph type="sldNum" sz="quarter" idx="12"/>
          </p:nvPr>
        </p:nvSpPr>
        <p:spPr/>
        <p:txBody>
          <a:bodyPr/>
          <a:lstStyle/>
          <a:p>
            <a:fld id="{2FF586BC-B1D0-46E9-B07F-94C8E81EA876}" type="slidenum">
              <a:rPr lang="de-DE" smtClean="0"/>
              <a:t>35</a:t>
            </a:fld>
            <a:endParaRPr lang="de-DE" dirty="0"/>
          </a:p>
        </p:txBody>
      </p:sp>
    </p:spTree>
    <p:extLst>
      <p:ext uri="{BB962C8B-B14F-4D97-AF65-F5344CB8AC3E}">
        <p14:creationId xmlns:p14="http://schemas.microsoft.com/office/powerpoint/2010/main" val="368796766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Grafik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580112" y="5208676"/>
            <a:ext cx="3563888" cy="1649323"/>
          </a:xfrm>
          <a:prstGeom prst="rect">
            <a:avLst/>
          </a:prstGeom>
        </p:spPr>
      </p:pic>
      <p:sp>
        <p:nvSpPr>
          <p:cNvPr id="2" name="Textfeld 1"/>
          <p:cNvSpPr txBox="1"/>
          <p:nvPr/>
        </p:nvSpPr>
        <p:spPr>
          <a:xfrm>
            <a:off x="0" y="620688"/>
            <a:ext cx="9144000" cy="538609"/>
          </a:xfrm>
          <a:prstGeom prst="rect">
            <a:avLst/>
          </a:prstGeom>
          <a:noFill/>
        </p:spPr>
        <p:txBody>
          <a:bodyPr wrap="square" rtlCol="0">
            <a:spAutoFit/>
          </a:bodyPr>
          <a:lstStyle/>
          <a:p>
            <a:pPr algn="ctr"/>
            <a:r>
              <a:rPr lang="de-AT" sz="2900" b="1" dirty="0"/>
              <a:t>IV. Gestaltungen in der Geschäftsordnung</a:t>
            </a:r>
            <a:endParaRPr lang="de-AT" sz="2700" b="1" dirty="0"/>
          </a:p>
        </p:txBody>
      </p:sp>
      <p:sp>
        <p:nvSpPr>
          <p:cNvPr id="7" name="Textfeld 6"/>
          <p:cNvSpPr txBox="1"/>
          <p:nvPr/>
        </p:nvSpPr>
        <p:spPr>
          <a:xfrm>
            <a:off x="647564" y="1618909"/>
            <a:ext cx="7848872" cy="3816429"/>
          </a:xfrm>
          <a:prstGeom prst="rect">
            <a:avLst/>
          </a:prstGeom>
          <a:noFill/>
        </p:spPr>
        <p:txBody>
          <a:bodyPr wrap="square" rtlCol="0">
            <a:spAutoFit/>
          </a:bodyPr>
          <a:lstStyle/>
          <a:p>
            <a:pPr marL="436562" indent="-342900" algn="just">
              <a:buFont typeface="Arial" panose="020B0604020202020204" pitchFamily="34" charset="0"/>
              <a:buChar char="•"/>
              <a:tabLst>
                <a:tab pos="987425" algn="l"/>
              </a:tabLst>
            </a:pPr>
            <a:r>
              <a:rPr lang="de-AT" sz="2200" dirty="0"/>
              <a:t>Gesetzliche Grundlagen?</a:t>
            </a:r>
          </a:p>
          <a:p>
            <a:pPr marL="436562" indent="-342900" algn="just">
              <a:buFont typeface="Arial" panose="020B0604020202020204" pitchFamily="34" charset="0"/>
              <a:buChar char="•"/>
              <a:tabLst>
                <a:tab pos="987425" algn="l"/>
              </a:tabLst>
            </a:pPr>
            <a:endParaRPr lang="de-AT" sz="2200" dirty="0"/>
          </a:p>
          <a:p>
            <a:pPr marL="893762" lvl="1" indent="-342900" algn="just">
              <a:buFont typeface="Arial" panose="020B0604020202020204" pitchFamily="34" charset="0"/>
              <a:buChar char="•"/>
              <a:tabLst>
                <a:tab pos="987425" algn="l"/>
              </a:tabLst>
            </a:pPr>
            <a:r>
              <a:rPr lang="de-AT" sz="2200" dirty="0"/>
              <a:t>Bei börsenotierten Gesellschaften soll sich der Aufsichtsrat nach C-Regel 34 ÖCGK eine GO geben</a:t>
            </a:r>
          </a:p>
          <a:p>
            <a:pPr marL="893762" lvl="1" indent="-342900" algn="just">
              <a:buFont typeface="Arial" panose="020B0604020202020204" pitchFamily="34" charset="0"/>
              <a:buChar char="•"/>
              <a:tabLst>
                <a:tab pos="987425" algn="l"/>
              </a:tabLst>
            </a:pPr>
            <a:endParaRPr lang="de-AT" sz="2200" dirty="0"/>
          </a:p>
          <a:p>
            <a:pPr marL="893762" lvl="1" indent="-342900" algn="just">
              <a:buFont typeface="Arial" panose="020B0604020202020204" pitchFamily="34" charset="0"/>
              <a:buChar char="•"/>
              <a:tabLst>
                <a:tab pos="987425" algn="l"/>
              </a:tabLst>
            </a:pPr>
            <a:r>
              <a:rPr lang="de-AT" sz="2200" dirty="0"/>
              <a:t>Darüber hinaus wird bei börsenotierten Gesellschaften aus der Emittenten-Compliance Verordnung eine generelle Verpflichtung zur Erstellung einer GO abgeleitet </a:t>
            </a:r>
          </a:p>
          <a:p>
            <a:pPr marL="893762" lvl="1" indent="-342900" algn="just">
              <a:buFont typeface="Arial" panose="020B0604020202020204" pitchFamily="34" charset="0"/>
              <a:buChar char="•"/>
              <a:tabLst>
                <a:tab pos="987425" algn="l"/>
              </a:tabLst>
            </a:pPr>
            <a:endParaRPr lang="de-AT" sz="2200" dirty="0"/>
          </a:p>
          <a:p>
            <a:pPr marL="893762" lvl="1" indent="-342900" algn="just">
              <a:buFont typeface="Arial" panose="020B0604020202020204" pitchFamily="34" charset="0"/>
              <a:buChar char="•"/>
              <a:tabLst>
                <a:tab pos="987425" algn="l"/>
              </a:tabLst>
            </a:pPr>
            <a:endParaRPr lang="de-AT" sz="2200" dirty="0"/>
          </a:p>
          <a:p>
            <a:pPr marL="550862" lvl="1" algn="just">
              <a:tabLst>
                <a:tab pos="987425" algn="l"/>
              </a:tabLst>
            </a:pPr>
            <a:endParaRPr lang="de-AT" sz="2200" dirty="0"/>
          </a:p>
        </p:txBody>
      </p:sp>
      <p:pic>
        <p:nvPicPr>
          <p:cNvPr id="3" name="Grafik 2"/>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51520" y="5643364"/>
            <a:ext cx="1594716" cy="1025996"/>
          </a:xfrm>
          <a:prstGeom prst="rect">
            <a:avLst/>
          </a:prstGeom>
        </p:spPr>
      </p:pic>
      <p:sp>
        <p:nvSpPr>
          <p:cNvPr id="9" name="Foliennummernplatzhalter 8"/>
          <p:cNvSpPr>
            <a:spLocks noGrp="1"/>
          </p:cNvSpPr>
          <p:nvPr>
            <p:ph type="sldNum" sz="quarter" idx="12"/>
          </p:nvPr>
        </p:nvSpPr>
        <p:spPr/>
        <p:txBody>
          <a:bodyPr/>
          <a:lstStyle/>
          <a:p>
            <a:fld id="{2FF586BC-B1D0-46E9-B07F-94C8E81EA876}" type="slidenum">
              <a:rPr lang="de-DE" smtClean="0"/>
              <a:t>36</a:t>
            </a:fld>
            <a:endParaRPr lang="de-DE" dirty="0"/>
          </a:p>
        </p:txBody>
      </p:sp>
    </p:spTree>
    <p:extLst>
      <p:ext uri="{BB962C8B-B14F-4D97-AF65-F5344CB8AC3E}">
        <p14:creationId xmlns:p14="http://schemas.microsoft.com/office/powerpoint/2010/main" val="126931225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Grafik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580112" y="5208676"/>
            <a:ext cx="3563888" cy="1649323"/>
          </a:xfrm>
          <a:prstGeom prst="rect">
            <a:avLst/>
          </a:prstGeom>
        </p:spPr>
      </p:pic>
      <p:sp>
        <p:nvSpPr>
          <p:cNvPr id="2" name="Textfeld 1"/>
          <p:cNvSpPr txBox="1"/>
          <p:nvPr/>
        </p:nvSpPr>
        <p:spPr>
          <a:xfrm>
            <a:off x="0" y="620688"/>
            <a:ext cx="9144000" cy="538609"/>
          </a:xfrm>
          <a:prstGeom prst="rect">
            <a:avLst/>
          </a:prstGeom>
          <a:noFill/>
        </p:spPr>
        <p:txBody>
          <a:bodyPr wrap="square" rtlCol="0">
            <a:spAutoFit/>
          </a:bodyPr>
          <a:lstStyle/>
          <a:p>
            <a:pPr algn="ctr"/>
            <a:r>
              <a:rPr lang="de-AT" sz="2900" b="1" dirty="0"/>
              <a:t>IV. Gestaltungen in der Geschäftsordnung</a:t>
            </a:r>
            <a:endParaRPr lang="de-AT" sz="2700" b="1" dirty="0"/>
          </a:p>
        </p:txBody>
      </p:sp>
      <p:sp>
        <p:nvSpPr>
          <p:cNvPr id="7" name="Textfeld 6"/>
          <p:cNvSpPr txBox="1"/>
          <p:nvPr/>
        </p:nvSpPr>
        <p:spPr>
          <a:xfrm>
            <a:off x="647564" y="1484784"/>
            <a:ext cx="7848872" cy="5509200"/>
          </a:xfrm>
          <a:prstGeom prst="rect">
            <a:avLst/>
          </a:prstGeom>
          <a:noFill/>
        </p:spPr>
        <p:txBody>
          <a:bodyPr wrap="square" rtlCol="0">
            <a:spAutoFit/>
          </a:bodyPr>
          <a:lstStyle/>
          <a:p>
            <a:pPr marL="436562" indent="-342900" algn="just">
              <a:buFont typeface="Arial" panose="020B0604020202020204" pitchFamily="34" charset="0"/>
              <a:buChar char="•"/>
              <a:tabLst>
                <a:tab pos="987425" algn="l"/>
              </a:tabLst>
            </a:pPr>
            <a:r>
              <a:rPr lang="de-AT" sz="2200" dirty="0"/>
              <a:t>Gesetzliche Grundlagen?</a:t>
            </a:r>
          </a:p>
          <a:p>
            <a:pPr marL="436562" indent="-342900" algn="just">
              <a:buFont typeface="Arial" panose="020B0604020202020204" pitchFamily="34" charset="0"/>
              <a:buChar char="•"/>
              <a:tabLst>
                <a:tab pos="987425" algn="l"/>
              </a:tabLst>
            </a:pPr>
            <a:endParaRPr lang="de-AT" sz="2200" dirty="0"/>
          </a:p>
          <a:p>
            <a:pPr marL="893762" lvl="1" indent="-342900" algn="just">
              <a:buFont typeface="Arial" panose="020B0604020202020204" pitchFamily="34" charset="0"/>
              <a:buChar char="•"/>
              <a:tabLst>
                <a:tab pos="987425" algn="l"/>
              </a:tabLst>
            </a:pPr>
            <a:r>
              <a:rPr lang="de-AT" sz="2200" dirty="0"/>
              <a:t>GO ist im Stufenbau an die übergeordneten Vorschriften gebunden:</a:t>
            </a:r>
          </a:p>
          <a:p>
            <a:pPr marL="1808162" lvl="3" indent="-342900" algn="just">
              <a:buFont typeface="Arial" panose="020B0604020202020204" pitchFamily="34" charset="0"/>
              <a:buChar char="•"/>
              <a:tabLst>
                <a:tab pos="987425" algn="l"/>
              </a:tabLst>
            </a:pPr>
            <a:endParaRPr lang="de-AT" sz="2200" dirty="0"/>
          </a:p>
          <a:p>
            <a:pPr marL="1808162" lvl="3" indent="-342900" algn="just">
              <a:buFont typeface="Arial" panose="020B0604020202020204" pitchFamily="34" charset="0"/>
              <a:buChar char="•"/>
              <a:tabLst>
                <a:tab pos="987425" algn="l"/>
              </a:tabLst>
            </a:pPr>
            <a:r>
              <a:rPr lang="de-AT" sz="2200" dirty="0"/>
              <a:t>Gesetzlich zwingende Bestimmungen</a:t>
            </a:r>
          </a:p>
          <a:p>
            <a:pPr marL="1808162" lvl="3" indent="-342900" algn="just">
              <a:buFont typeface="Arial" panose="020B0604020202020204" pitchFamily="34" charset="0"/>
              <a:buChar char="•"/>
              <a:tabLst>
                <a:tab pos="987425" algn="l"/>
              </a:tabLst>
            </a:pPr>
            <a:endParaRPr lang="de-AT" sz="2200" dirty="0"/>
          </a:p>
          <a:p>
            <a:pPr marL="1808162" lvl="3" indent="-342900" algn="just">
              <a:buFont typeface="Arial" panose="020B0604020202020204" pitchFamily="34" charset="0"/>
              <a:buChar char="•"/>
              <a:tabLst>
                <a:tab pos="987425" algn="l"/>
              </a:tabLst>
            </a:pPr>
            <a:r>
              <a:rPr lang="de-AT" sz="2200" dirty="0"/>
              <a:t>Satzung / Gesellschaftsvertrag samt dispositiven gesetzlichen Regelungen; bei GmbH teilweise auch Gesellschafterbeschlüsse</a:t>
            </a:r>
          </a:p>
          <a:p>
            <a:pPr marL="1808162" lvl="3" indent="-342900" algn="just">
              <a:buFont typeface="Arial" panose="020B0604020202020204" pitchFamily="34" charset="0"/>
              <a:buChar char="•"/>
              <a:tabLst>
                <a:tab pos="987425" algn="l"/>
              </a:tabLst>
            </a:pPr>
            <a:endParaRPr lang="de-AT" sz="2200" dirty="0"/>
          </a:p>
          <a:p>
            <a:pPr marL="1808162" lvl="3" indent="-342900" algn="just">
              <a:buFont typeface="Arial" panose="020B0604020202020204" pitchFamily="34" charset="0"/>
              <a:buChar char="•"/>
              <a:tabLst>
                <a:tab pos="987425" algn="l"/>
              </a:tabLst>
            </a:pPr>
            <a:r>
              <a:rPr lang="de-AT" sz="2200" dirty="0"/>
              <a:t>GO </a:t>
            </a:r>
          </a:p>
          <a:p>
            <a:pPr marL="1808162" lvl="3" indent="-342900" algn="just">
              <a:buFont typeface="Arial" panose="020B0604020202020204" pitchFamily="34" charset="0"/>
              <a:buChar char="•"/>
              <a:tabLst>
                <a:tab pos="987425" algn="l"/>
              </a:tabLst>
            </a:pPr>
            <a:endParaRPr lang="de-AT" sz="2200" dirty="0"/>
          </a:p>
          <a:p>
            <a:pPr marL="893762" lvl="1" indent="-342900" algn="just">
              <a:buFont typeface="Arial" panose="020B0604020202020204" pitchFamily="34" charset="0"/>
              <a:buChar char="•"/>
              <a:tabLst>
                <a:tab pos="987425" algn="l"/>
              </a:tabLst>
            </a:pPr>
            <a:endParaRPr lang="de-AT" sz="2200" dirty="0"/>
          </a:p>
          <a:p>
            <a:pPr marL="893762" lvl="1" indent="-342900" algn="just">
              <a:buFont typeface="Arial" panose="020B0604020202020204" pitchFamily="34" charset="0"/>
              <a:buChar char="•"/>
              <a:tabLst>
                <a:tab pos="987425" algn="l"/>
              </a:tabLst>
            </a:pPr>
            <a:endParaRPr lang="de-AT" sz="2200" dirty="0"/>
          </a:p>
          <a:p>
            <a:pPr marL="550862" lvl="1" algn="just">
              <a:tabLst>
                <a:tab pos="987425" algn="l"/>
              </a:tabLst>
            </a:pPr>
            <a:endParaRPr lang="de-AT" sz="2200" dirty="0"/>
          </a:p>
        </p:txBody>
      </p:sp>
      <p:pic>
        <p:nvPicPr>
          <p:cNvPr id="3" name="Grafik 2"/>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51520" y="5643364"/>
            <a:ext cx="1594716" cy="1025996"/>
          </a:xfrm>
          <a:prstGeom prst="rect">
            <a:avLst/>
          </a:prstGeom>
        </p:spPr>
      </p:pic>
      <p:sp>
        <p:nvSpPr>
          <p:cNvPr id="9" name="Foliennummernplatzhalter 8"/>
          <p:cNvSpPr>
            <a:spLocks noGrp="1"/>
          </p:cNvSpPr>
          <p:nvPr>
            <p:ph type="sldNum" sz="quarter" idx="12"/>
          </p:nvPr>
        </p:nvSpPr>
        <p:spPr/>
        <p:txBody>
          <a:bodyPr/>
          <a:lstStyle/>
          <a:p>
            <a:fld id="{2FF586BC-B1D0-46E9-B07F-94C8E81EA876}" type="slidenum">
              <a:rPr lang="de-DE" smtClean="0"/>
              <a:t>37</a:t>
            </a:fld>
            <a:endParaRPr lang="de-DE" dirty="0"/>
          </a:p>
        </p:txBody>
      </p:sp>
    </p:spTree>
    <p:extLst>
      <p:ext uri="{BB962C8B-B14F-4D97-AF65-F5344CB8AC3E}">
        <p14:creationId xmlns:p14="http://schemas.microsoft.com/office/powerpoint/2010/main" val="190399815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Grafik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580112" y="5208676"/>
            <a:ext cx="3563888" cy="1649323"/>
          </a:xfrm>
          <a:prstGeom prst="rect">
            <a:avLst/>
          </a:prstGeom>
        </p:spPr>
      </p:pic>
      <p:sp>
        <p:nvSpPr>
          <p:cNvPr id="2" name="Textfeld 1"/>
          <p:cNvSpPr txBox="1"/>
          <p:nvPr/>
        </p:nvSpPr>
        <p:spPr>
          <a:xfrm>
            <a:off x="0" y="620688"/>
            <a:ext cx="9144000" cy="538609"/>
          </a:xfrm>
          <a:prstGeom prst="rect">
            <a:avLst/>
          </a:prstGeom>
          <a:noFill/>
        </p:spPr>
        <p:txBody>
          <a:bodyPr wrap="square" rtlCol="0">
            <a:spAutoFit/>
          </a:bodyPr>
          <a:lstStyle/>
          <a:p>
            <a:pPr algn="ctr"/>
            <a:r>
              <a:rPr lang="de-AT" sz="2900" b="1" dirty="0"/>
              <a:t>IV. Gestaltungen in der Geschäftsordnung</a:t>
            </a:r>
            <a:endParaRPr lang="de-AT" sz="2700" b="1" dirty="0"/>
          </a:p>
        </p:txBody>
      </p:sp>
      <p:sp>
        <p:nvSpPr>
          <p:cNvPr id="7" name="Textfeld 6"/>
          <p:cNvSpPr txBox="1"/>
          <p:nvPr/>
        </p:nvSpPr>
        <p:spPr>
          <a:xfrm>
            <a:off x="647564" y="1618909"/>
            <a:ext cx="7848872" cy="5632311"/>
          </a:xfrm>
          <a:prstGeom prst="rect">
            <a:avLst/>
          </a:prstGeom>
          <a:noFill/>
        </p:spPr>
        <p:txBody>
          <a:bodyPr wrap="square" rtlCol="0">
            <a:spAutoFit/>
          </a:bodyPr>
          <a:lstStyle/>
          <a:p>
            <a:pPr marL="436562" indent="-342900" algn="just">
              <a:buFont typeface="Arial" panose="020B0604020202020204" pitchFamily="34" charset="0"/>
              <a:buChar char="•"/>
              <a:tabLst>
                <a:tab pos="987425" algn="l"/>
              </a:tabLst>
            </a:pPr>
            <a:r>
              <a:rPr lang="de-AT" sz="2200" dirty="0"/>
              <a:t>Gesetzliche Grundlagen?</a:t>
            </a:r>
          </a:p>
          <a:p>
            <a:pPr marL="436562" indent="-342900" algn="just">
              <a:buFont typeface="Arial" panose="020B0604020202020204" pitchFamily="34" charset="0"/>
              <a:buChar char="•"/>
              <a:tabLst>
                <a:tab pos="987425" algn="l"/>
              </a:tabLst>
            </a:pPr>
            <a:endParaRPr lang="de-AT" sz="2200" dirty="0"/>
          </a:p>
          <a:p>
            <a:pPr marL="893762" lvl="1" indent="-342900" algn="just">
              <a:buFont typeface="Arial" panose="020B0604020202020204" pitchFamily="34" charset="0"/>
              <a:buChar char="•"/>
              <a:tabLst>
                <a:tab pos="987425" algn="l"/>
              </a:tabLst>
            </a:pPr>
            <a:r>
              <a:rPr lang="de-AT" sz="2200" dirty="0"/>
              <a:t>Bestimmte Aspekte der Gestaltung der inneren   Ordnung   des   Aufsichtsrates   sind   dem Gesellschaftsvertrag  bzw der  Satzung  vorbehalten (zB Erhöhung des Präsenzquorums; vgl § 30g Abs 5 GmbHG; § 92 Abs 5 AktG)</a:t>
            </a:r>
          </a:p>
          <a:p>
            <a:pPr marL="893762" lvl="1" indent="-342900" algn="just">
              <a:buFont typeface="Arial" panose="020B0604020202020204" pitchFamily="34" charset="0"/>
              <a:buChar char="•"/>
              <a:tabLst>
                <a:tab pos="987425" algn="l"/>
              </a:tabLst>
            </a:pPr>
            <a:endParaRPr lang="de-AT" sz="2200" dirty="0"/>
          </a:p>
          <a:p>
            <a:pPr marL="893762" lvl="1" indent="-342900" algn="just">
              <a:buFont typeface="Arial" panose="020B0604020202020204" pitchFamily="34" charset="0"/>
              <a:buChar char="•"/>
              <a:tabLst>
                <a:tab pos="987425" algn="l"/>
              </a:tabLst>
            </a:pPr>
            <a:r>
              <a:rPr lang="de-AT" sz="2200" dirty="0"/>
              <a:t> Die innere Ordnung des Aufsichtsrates kann auch dann im Gesellschaftsvertrag bzw in der Satzung ausgestaltet werden, wenn dies nicht ausdrücklich gesetzlich vorgesehen ist</a:t>
            </a:r>
          </a:p>
          <a:p>
            <a:pPr marL="893762" lvl="1" indent="-342900" algn="just">
              <a:buFont typeface="Arial" panose="020B0604020202020204" pitchFamily="34" charset="0"/>
              <a:buChar char="•"/>
              <a:tabLst>
                <a:tab pos="987425" algn="l"/>
              </a:tabLst>
            </a:pPr>
            <a:endParaRPr lang="de-AT" sz="2200" dirty="0"/>
          </a:p>
          <a:p>
            <a:pPr marL="1808162" lvl="3" indent="-342900" algn="just">
              <a:buFont typeface="Arial" panose="020B0604020202020204" pitchFamily="34" charset="0"/>
              <a:buChar char="•"/>
              <a:tabLst>
                <a:tab pos="987425" algn="l"/>
              </a:tabLst>
            </a:pPr>
            <a:endParaRPr lang="de-AT" sz="2200" dirty="0"/>
          </a:p>
          <a:p>
            <a:pPr marL="893762" lvl="1" indent="-342900" algn="just">
              <a:buFont typeface="Arial" panose="020B0604020202020204" pitchFamily="34" charset="0"/>
              <a:buChar char="•"/>
              <a:tabLst>
                <a:tab pos="987425" algn="l"/>
              </a:tabLst>
            </a:pPr>
            <a:endParaRPr lang="de-AT" sz="2200" dirty="0"/>
          </a:p>
          <a:p>
            <a:pPr marL="893762" lvl="1" indent="-342900" algn="just">
              <a:buFont typeface="Arial" panose="020B0604020202020204" pitchFamily="34" charset="0"/>
              <a:buChar char="•"/>
              <a:tabLst>
                <a:tab pos="987425" algn="l"/>
              </a:tabLst>
            </a:pPr>
            <a:endParaRPr lang="de-AT" sz="2200" dirty="0"/>
          </a:p>
          <a:p>
            <a:pPr marL="550862" lvl="1" algn="just">
              <a:tabLst>
                <a:tab pos="987425" algn="l"/>
              </a:tabLst>
            </a:pPr>
            <a:endParaRPr lang="de-AT" sz="2200" dirty="0"/>
          </a:p>
        </p:txBody>
      </p:sp>
      <p:pic>
        <p:nvPicPr>
          <p:cNvPr id="3" name="Grafik 2"/>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51520" y="5643364"/>
            <a:ext cx="1594716" cy="1025996"/>
          </a:xfrm>
          <a:prstGeom prst="rect">
            <a:avLst/>
          </a:prstGeom>
        </p:spPr>
      </p:pic>
      <p:sp>
        <p:nvSpPr>
          <p:cNvPr id="9" name="Foliennummernplatzhalter 8"/>
          <p:cNvSpPr>
            <a:spLocks noGrp="1"/>
          </p:cNvSpPr>
          <p:nvPr>
            <p:ph type="sldNum" sz="quarter" idx="12"/>
          </p:nvPr>
        </p:nvSpPr>
        <p:spPr/>
        <p:txBody>
          <a:bodyPr/>
          <a:lstStyle/>
          <a:p>
            <a:fld id="{2FF586BC-B1D0-46E9-B07F-94C8E81EA876}" type="slidenum">
              <a:rPr lang="de-DE" smtClean="0"/>
              <a:t>38</a:t>
            </a:fld>
            <a:endParaRPr lang="de-DE" dirty="0"/>
          </a:p>
        </p:txBody>
      </p:sp>
    </p:spTree>
    <p:extLst>
      <p:ext uri="{BB962C8B-B14F-4D97-AF65-F5344CB8AC3E}">
        <p14:creationId xmlns:p14="http://schemas.microsoft.com/office/powerpoint/2010/main" val="76182454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Grafik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580112" y="5208676"/>
            <a:ext cx="3563888" cy="1649323"/>
          </a:xfrm>
          <a:prstGeom prst="rect">
            <a:avLst/>
          </a:prstGeom>
        </p:spPr>
      </p:pic>
      <p:sp>
        <p:nvSpPr>
          <p:cNvPr id="2" name="Textfeld 1"/>
          <p:cNvSpPr txBox="1"/>
          <p:nvPr/>
        </p:nvSpPr>
        <p:spPr>
          <a:xfrm>
            <a:off x="0" y="620688"/>
            <a:ext cx="9144000" cy="538609"/>
          </a:xfrm>
          <a:prstGeom prst="rect">
            <a:avLst/>
          </a:prstGeom>
          <a:noFill/>
        </p:spPr>
        <p:txBody>
          <a:bodyPr wrap="square" rtlCol="0">
            <a:spAutoFit/>
          </a:bodyPr>
          <a:lstStyle/>
          <a:p>
            <a:pPr algn="ctr"/>
            <a:r>
              <a:rPr lang="de-AT" sz="2900" b="1" dirty="0"/>
              <a:t>IV. Gestaltungen in der Geschäftsordnung</a:t>
            </a:r>
            <a:endParaRPr lang="de-AT" sz="2700" b="1" dirty="0"/>
          </a:p>
        </p:txBody>
      </p:sp>
      <p:sp>
        <p:nvSpPr>
          <p:cNvPr id="7" name="Textfeld 6"/>
          <p:cNvSpPr txBox="1"/>
          <p:nvPr/>
        </p:nvSpPr>
        <p:spPr>
          <a:xfrm>
            <a:off x="647564" y="1484784"/>
            <a:ext cx="7848872" cy="5509200"/>
          </a:xfrm>
          <a:prstGeom prst="rect">
            <a:avLst/>
          </a:prstGeom>
          <a:noFill/>
        </p:spPr>
        <p:txBody>
          <a:bodyPr wrap="square" rtlCol="0">
            <a:spAutoFit/>
          </a:bodyPr>
          <a:lstStyle/>
          <a:p>
            <a:pPr marL="436562" indent="-342900" algn="just">
              <a:buFont typeface="Arial" panose="020B0604020202020204" pitchFamily="34" charset="0"/>
              <a:buChar char="•"/>
              <a:tabLst>
                <a:tab pos="987425" algn="l"/>
              </a:tabLst>
            </a:pPr>
            <a:r>
              <a:rPr lang="de-AT" sz="2200" dirty="0"/>
              <a:t>Gesetzliche Grundlagen?</a:t>
            </a:r>
          </a:p>
          <a:p>
            <a:pPr marL="436562" indent="-342900" algn="just">
              <a:buFont typeface="Arial" panose="020B0604020202020204" pitchFamily="34" charset="0"/>
              <a:buChar char="•"/>
              <a:tabLst>
                <a:tab pos="987425" algn="l"/>
              </a:tabLst>
            </a:pPr>
            <a:endParaRPr lang="de-AT" sz="2200" dirty="0"/>
          </a:p>
          <a:p>
            <a:pPr marL="893762" lvl="1" indent="-342900" algn="just">
              <a:buFont typeface="Arial" panose="020B0604020202020204" pitchFamily="34" charset="0"/>
              <a:buChar char="•"/>
              <a:tabLst>
                <a:tab pos="987425" algn="l"/>
              </a:tabLst>
            </a:pPr>
            <a:r>
              <a:rPr lang="de-AT" sz="2200" dirty="0"/>
              <a:t>Dem Aufsichtsrat muss aber ein Kernbereich verbleiben, in  dem er nach pflichtgemäßen Ermessenseine eigene Arbeit   angemessen gestalten kann.</a:t>
            </a:r>
          </a:p>
          <a:p>
            <a:pPr marL="893762" lvl="1" indent="-342900" algn="just">
              <a:buFont typeface="Arial" panose="020B0604020202020204" pitchFamily="34" charset="0"/>
              <a:buChar char="•"/>
              <a:tabLst>
                <a:tab pos="987425" algn="l"/>
              </a:tabLst>
            </a:pPr>
            <a:endParaRPr lang="de-AT" sz="2200" dirty="0"/>
          </a:p>
          <a:p>
            <a:pPr marL="893762" lvl="1" indent="-342900" algn="just">
              <a:buFont typeface="Arial" panose="020B0604020202020204" pitchFamily="34" charset="0"/>
              <a:buChar char="•"/>
              <a:tabLst>
                <a:tab pos="987425" algn="l"/>
              </a:tabLst>
            </a:pPr>
            <a:r>
              <a:rPr lang="de-AT" sz="2200" dirty="0"/>
              <a:t>Keine Außerkraftsetzung höherrangiger Regelungen durch den Aufsichtsrat in GO </a:t>
            </a:r>
          </a:p>
          <a:p>
            <a:pPr marL="893762" lvl="1" indent="-342900" algn="just">
              <a:buFont typeface="Arial" panose="020B0604020202020204" pitchFamily="34" charset="0"/>
              <a:buChar char="•"/>
              <a:tabLst>
                <a:tab pos="987425" algn="l"/>
              </a:tabLst>
            </a:pPr>
            <a:endParaRPr lang="de-AT" sz="2200" dirty="0"/>
          </a:p>
          <a:p>
            <a:pPr marL="893762" lvl="1" indent="-342900" algn="just">
              <a:buFont typeface="Arial" panose="020B0604020202020204" pitchFamily="34" charset="0"/>
              <a:buChar char="•"/>
              <a:tabLst>
                <a:tab pos="987425" algn="l"/>
              </a:tabLst>
            </a:pPr>
            <a:r>
              <a:rPr lang="de-AT" sz="2200" dirty="0"/>
              <a:t>Vornahme von Ergänzungen und Präzisierungen höherer Regelungen in Bereichen der inneren Ordnung durch Aufsichtsrat zulässig</a:t>
            </a:r>
          </a:p>
          <a:p>
            <a:pPr marL="1808162" lvl="3" indent="-342900" algn="just">
              <a:buFont typeface="Arial" panose="020B0604020202020204" pitchFamily="34" charset="0"/>
              <a:buChar char="•"/>
              <a:tabLst>
                <a:tab pos="987425" algn="l"/>
              </a:tabLst>
            </a:pPr>
            <a:endParaRPr lang="de-AT" sz="2200" dirty="0"/>
          </a:p>
          <a:p>
            <a:pPr marL="893762" lvl="1" indent="-342900" algn="just">
              <a:buFont typeface="Arial" panose="020B0604020202020204" pitchFamily="34" charset="0"/>
              <a:buChar char="•"/>
              <a:tabLst>
                <a:tab pos="987425" algn="l"/>
              </a:tabLst>
            </a:pPr>
            <a:endParaRPr lang="de-AT" sz="2200" dirty="0"/>
          </a:p>
          <a:p>
            <a:pPr marL="893762" lvl="1" indent="-342900" algn="just">
              <a:buFont typeface="Arial" panose="020B0604020202020204" pitchFamily="34" charset="0"/>
              <a:buChar char="•"/>
              <a:tabLst>
                <a:tab pos="987425" algn="l"/>
              </a:tabLst>
            </a:pPr>
            <a:endParaRPr lang="de-AT" sz="2200" dirty="0"/>
          </a:p>
          <a:p>
            <a:pPr marL="550862" lvl="1" algn="just">
              <a:tabLst>
                <a:tab pos="987425" algn="l"/>
              </a:tabLst>
            </a:pPr>
            <a:endParaRPr lang="de-AT" sz="2200" dirty="0"/>
          </a:p>
        </p:txBody>
      </p:sp>
      <p:pic>
        <p:nvPicPr>
          <p:cNvPr id="3" name="Grafik 2"/>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51520" y="5643364"/>
            <a:ext cx="1594716" cy="1025996"/>
          </a:xfrm>
          <a:prstGeom prst="rect">
            <a:avLst/>
          </a:prstGeom>
        </p:spPr>
      </p:pic>
      <p:sp>
        <p:nvSpPr>
          <p:cNvPr id="9" name="Foliennummernplatzhalter 8"/>
          <p:cNvSpPr>
            <a:spLocks noGrp="1"/>
          </p:cNvSpPr>
          <p:nvPr>
            <p:ph type="sldNum" sz="quarter" idx="12"/>
          </p:nvPr>
        </p:nvSpPr>
        <p:spPr/>
        <p:txBody>
          <a:bodyPr/>
          <a:lstStyle/>
          <a:p>
            <a:fld id="{2FF586BC-B1D0-46E9-B07F-94C8E81EA876}" type="slidenum">
              <a:rPr lang="de-DE" smtClean="0"/>
              <a:t>39</a:t>
            </a:fld>
            <a:endParaRPr lang="de-DE" dirty="0"/>
          </a:p>
        </p:txBody>
      </p:sp>
    </p:spTree>
    <p:extLst>
      <p:ext uri="{BB962C8B-B14F-4D97-AF65-F5344CB8AC3E}">
        <p14:creationId xmlns:p14="http://schemas.microsoft.com/office/powerpoint/2010/main" val="25245399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Grafik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580112" y="5208676"/>
            <a:ext cx="3563888" cy="1649323"/>
          </a:xfrm>
          <a:prstGeom prst="rect">
            <a:avLst/>
          </a:prstGeom>
        </p:spPr>
      </p:pic>
      <p:sp>
        <p:nvSpPr>
          <p:cNvPr id="2" name="Textfeld 1"/>
          <p:cNvSpPr txBox="1"/>
          <p:nvPr/>
        </p:nvSpPr>
        <p:spPr>
          <a:xfrm>
            <a:off x="683568" y="953374"/>
            <a:ext cx="7848872" cy="646331"/>
          </a:xfrm>
          <a:prstGeom prst="rect">
            <a:avLst/>
          </a:prstGeom>
          <a:noFill/>
        </p:spPr>
        <p:txBody>
          <a:bodyPr wrap="square" rtlCol="0">
            <a:spAutoFit/>
          </a:bodyPr>
          <a:lstStyle/>
          <a:p>
            <a:pPr algn="ctr"/>
            <a:r>
              <a:rPr lang="de-AT" sz="3600" b="1" dirty="0"/>
              <a:t>I. Bestellung und Beendigung</a:t>
            </a:r>
          </a:p>
        </p:txBody>
      </p:sp>
      <p:sp>
        <p:nvSpPr>
          <p:cNvPr id="7" name="Textfeld 6"/>
          <p:cNvSpPr txBox="1"/>
          <p:nvPr/>
        </p:nvSpPr>
        <p:spPr>
          <a:xfrm>
            <a:off x="611560" y="1772816"/>
            <a:ext cx="7848872" cy="3939540"/>
          </a:xfrm>
          <a:prstGeom prst="rect">
            <a:avLst/>
          </a:prstGeom>
          <a:noFill/>
        </p:spPr>
        <p:txBody>
          <a:bodyPr wrap="square" rtlCol="0">
            <a:spAutoFit/>
          </a:bodyPr>
          <a:lstStyle/>
          <a:p>
            <a:pPr marL="536575" indent="-536575" algn="just">
              <a:buFont typeface="Arial" panose="020B0604020202020204" pitchFamily="34" charset="0"/>
              <a:buChar char="•"/>
            </a:pPr>
            <a:r>
              <a:rPr lang="de-AT" sz="2200" dirty="0"/>
              <a:t>Bestellung:</a:t>
            </a:r>
          </a:p>
          <a:p>
            <a:pPr algn="just"/>
            <a:endParaRPr lang="de-AT" sz="2400" dirty="0"/>
          </a:p>
          <a:p>
            <a:pPr marL="987425" lvl="1" indent="-436563" algn="just">
              <a:buFont typeface="Arial" panose="020B0604020202020204" pitchFamily="34" charset="0"/>
              <a:buChar char="•"/>
              <a:tabLst>
                <a:tab pos="987425" algn="l"/>
              </a:tabLst>
            </a:pPr>
            <a:r>
              <a:rPr lang="de-AT" sz="2200" dirty="0"/>
              <a:t>Grundsatz der Selbstorganisation des Aufsichtsrats</a:t>
            </a:r>
          </a:p>
          <a:p>
            <a:pPr marL="987425" lvl="1" indent="-436563" algn="just">
              <a:buFont typeface="Arial" panose="020B0604020202020204" pitchFamily="34" charset="0"/>
              <a:buChar char="•"/>
              <a:tabLst>
                <a:tab pos="987425" algn="l"/>
              </a:tabLst>
            </a:pPr>
            <a:r>
              <a:rPr lang="de-AT" sz="2200" dirty="0"/>
              <a:t>Aufsichtsratsvorsitzende/r und Stellvertreter werden aus der Mitte des Aufsichtsrats gewählt (§ 92 Abs 1 AktG)</a:t>
            </a:r>
          </a:p>
          <a:p>
            <a:pPr marL="987425" lvl="1" indent="-436563" algn="just">
              <a:buFont typeface="Arial" panose="020B0604020202020204" pitchFamily="34" charset="0"/>
              <a:buChar char="•"/>
              <a:tabLst>
                <a:tab pos="987425" algn="l"/>
              </a:tabLst>
            </a:pPr>
            <a:r>
              <a:rPr lang="de-AT" sz="2200" dirty="0"/>
              <a:t>Satzung darf keine, über funktionsbezogene Anforderungen hinausgehende Voraussetzungen (zB Zustimmungsrecht eines Aktionärs) für Wahl des/der Aufsichtsratsvorsitzenden aufstellen</a:t>
            </a:r>
          </a:p>
          <a:p>
            <a:pPr marL="987425" lvl="1" indent="-436563" algn="just">
              <a:buFont typeface="Arial" panose="020B0604020202020204" pitchFamily="34" charset="0"/>
              <a:buChar char="•"/>
              <a:tabLst>
                <a:tab pos="987425" algn="l"/>
              </a:tabLst>
            </a:pPr>
            <a:r>
              <a:rPr lang="de-AT" sz="2200" dirty="0"/>
              <a:t>Satzung kann aber etwa die Dauer des Amts als Aufsichtsvorsitzende/r festlegen</a:t>
            </a:r>
          </a:p>
        </p:txBody>
      </p:sp>
      <p:pic>
        <p:nvPicPr>
          <p:cNvPr id="8" name="Grafik 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51520" y="5643364"/>
            <a:ext cx="1594716" cy="1025996"/>
          </a:xfrm>
          <a:prstGeom prst="rect">
            <a:avLst/>
          </a:prstGeom>
        </p:spPr>
      </p:pic>
      <p:sp>
        <p:nvSpPr>
          <p:cNvPr id="9" name="Foliennummernplatzhalter 8"/>
          <p:cNvSpPr>
            <a:spLocks noGrp="1"/>
          </p:cNvSpPr>
          <p:nvPr>
            <p:ph type="sldNum" sz="quarter" idx="12"/>
          </p:nvPr>
        </p:nvSpPr>
        <p:spPr/>
        <p:txBody>
          <a:bodyPr/>
          <a:lstStyle/>
          <a:p>
            <a:fld id="{2FF586BC-B1D0-46E9-B07F-94C8E81EA876}" type="slidenum">
              <a:rPr lang="de-DE" smtClean="0"/>
              <a:t>4</a:t>
            </a:fld>
            <a:endParaRPr lang="de-DE" dirty="0"/>
          </a:p>
        </p:txBody>
      </p:sp>
    </p:spTree>
    <p:extLst>
      <p:ext uri="{BB962C8B-B14F-4D97-AF65-F5344CB8AC3E}">
        <p14:creationId xmlns:p14="http://schemas.microsoft.com/office/powerpoint/2010/main" val="280297827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Grafik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580112" y="5208676"/>
            <a:ext cx="3563888" cy="1649323"/>
          </a:xfrm>
          <a:prstGeom prst="rect">
            <a:avLst/>
          </a:prstGeom>
        </p:spPr>
      </p:pic>
      <p:sp>
        <p:nvSpPr>
          <p:cNvPr id="2" name="Textfeld 1"/>
          <p:cNvSpPr txBox="1"/>
          <p:nvPr/>
        </p:nvSpPr>
        <p:spPr>
          <a:xfrm>
            <a:off x="0" y="620688"/>
            <a:ext cx="9144000" cy="538609"/>
          </a:xfrm>
          <a:prstGeom prst="rect">
            <a:avLst/>
          </a:prstGeom>
          <a:noFill/>
        </p:spPr>
        <p:txBody>
          <a:bodyPr wrap="square" rtlCol="0">
            <a:spAutoFit/>
          </a:bodyPr>
          <a:lstStyle/>
          <a:p>
            <a:pPr algn="ctr"/>
            <a:r>
              <a:rPr lang="de-AT" sz="2900" b="1" dirty="0"/>
              <a:t>IV. Gestaltungen in der Geschäftsordnung</a:t>
            </a:r>
            <a:endParaRPr lang="de-AT" sz="2700" b="1" dirty="0"/>
          </a:p>
        </p:txBody>
      </p:sp>
      <p:sp>
        <p:nvSpPr>
          <p:cNvPr id="7" name="Textfeld 6"/>
          <p:cNvSpPr txBox="1"/>
          <p:nvPr/>
        </p:nvSpPr>
        <p:spPr>
          <a:xfrm>
            <a:off x="647564" y="1412776"/>
            <a:ext cx="7848872" cy="5170646"/>
          </a:xfrm>
          <a:prstGeom prst="rect">
            <a:avLst/>
          </a:prstGeom>
          <a:noFill/>
        </p:spPr>
        <p:txBody>
          <a:bodyPr wrap="square" rtlCol="0">
            <a:spAutoFit/>
          </a:bodyPr>
          <a:lstStyle/>
          <a:p>
            <a:pPr marL="436562" indent="-342900" algn="just">
              <a:buFont typeface="Arial" panose="020B0604020202020204" pitchFamily="34" charset="0"/>
              <a:buChar char="•"/>
              <a:tabLst>
                <a:tab pos="987425" algn="l"/>
              </a:tabLst>
            </a:pPr>
            <a:r>
              <a:rPr lang="de-AT" sz="2200" dirty="0"/>
              <a:t>GO – typische Regelungsinhalte:</a:t>
            </a:r>
          </a:p>
          <a:p>
            <a:pPr marL="436562" indent="-342900" algn="just">
              <a:buFont typeface="Arial" panose="020B0604020202020204" pitchFamily="34" charset="0"/>
              <a:buChar char="•"/>
              <a:tabLst>
                <a:tab pos="987425" algn="l"/>
              </a:tabLst>
            </a:pPr>
            <a:endParaRPr lang="de-AT" sz="2200" dirty="0"/>
          </a:p>
          <a:p>
            <a:pPr marL="893762" lvl="1" indent="-342900" algn="just">
              <a:buFont typeface="Arial" panose="020B0604020202020204" pitchFamily="34" charset="0"/>
              <a:buChar char="•"/>
              <a:tabLst>
                <a:tab pos="987425" algn="l"/>
              </a:tabLst>
            </a:pPr>
            <a:r>
              <a:rPr lang="de-AT" sz="2200" dirty="0"/>
              <a:t>Formvorschriften und Fristen für die Einladung zu den Sitzungen</a:t>
            </a:r>
          </a:p>
          <a:p>
            <a:pPr marL="893762" lvl="1" indent="-342900" algn="just">
              <a:buFont typeface="Arial" panose="020B0604020202020204" pitchFamily="34" charset="0"/>
              <a:buChar char="•"/>
              <a:tabLst>
                <a:tab pos="987425" algn="l"/>
              </a:tabLst>
            </a:pPr>
            <a:endParaRPr lang="de-AT" sz="2200" dirty="0"/>
          </a:p>
          <a:p>
            <a:pPr marL="893762" lvl="1" indent="-342900" algn="just">
              <a:buFont typeface="Arial" panose="020B0604020202020204" pitchFamily="34" charset="0"/>
              <a:buChar char="•"/>
              <a:tabLst>
                <a:tab pos="987425" algn="l"/>
              </a:tabLst>
            </a:pPr>
            <a:r>
              <a:rPr lang="de-AT" sz="2200" dirty="0"/>
              <a:t>Inhalt der Einladung zu den Sitzungen</a:t>
            </a:r>
          </a:p>
          <a:p>
            <a:pPr marL="893762" lvl="1" indent="-342900" algn="just">
              <a:buFont typeface="Arial" panose="020B0604020202020204" pitchFamily="34" charset="0"/>
              <a:buChar char="•"/>
              <a:tabLst>
                <a:tab pos="987425" algn="l"/>
              </a:tabLst>
            </a:pPr>
            <a:endParaRPr lang="de-AT" sz="2200" dirty="0"/>
          </a:p>
          <a:p>
            <a:pPr marL="893762" lvl="1" indent="-342900" algn="just">
              <a:buFont typeface="Arial" panose="020B0604020202020204" pitchFamily="34" charset="0"/>
              <a:buChar char="•"/>
              <a:tabLst>
                <a:tab pos="987425" algn="l"/>
              </a:tabLst>
            </a:pPr>
            <a:r>
              <a:rPr lang="de-AT" sz="2200" dirty="0"/>
              <a:t>Festsetzung (gegebenenfalls auch Modalitäten der Ergänzung) der Tagesordnung</a:t>
            </a:r>
          </a:p>
          <a:p>
            <a:pPr marL="893762" lvl="1" indent="-342900" algn="just">
              <a:buFont typeface="Arial" panose="020B0604020202020204" pitchFamily="34" charset="0"/>
              <a:buChar char="•"/>
              <a:tabLst>
                <a:tab pos="987425" algn="l"/>
              </a:tabLst>
            </a:pPr>
            <a:endParaRPr lang="de-AT" sz="2200" dirty="0"/>
          </a:p>
          <a:p>
            <a:pPr marL="893762" lvl="1" indent="-342900" algn="just">
              <a:buFont typeface="Arial" panose="020B0604020202020204" pitchFamily="34" charset="0"/>
              <a:buChar char="•"/>
              <a:tabLst>
                <a:tab pos="987425" algn="l"/>
              </a:tabLst>
            </a:pPr>
            <a:r>
              <a:rPr lang="de-AT" sz="2200" dirty="0"/>
              <a:t>Abstimmungsvorgang</a:t>
            </a:r>
          </a:p>
          <a:p>
            <a:pPr marL="1808162" lvl="3" indent="-342900" algn="just">
              <a:buFont typeface="Arial" panose="020B0604020202020204" pitchFamily="34" charset="0"/>
              <a:buChar char="•"/>
              <a:tabLst>
                <a:tab pos="987425" algn="l"/>
              </a:tabLst>
            </a:pPr>
            <a:endParaRPr lang="de-AT" sz="2200" dirty="0"/>
          </a:p>
          <a:p>
            <a:pPr marL="893762" lvl="1" indent="-342900" algn="just">
              <a:buFont typeface="Arial" panose="020B0604020202020204" pitchFamily="34" charset="0"/>
              <a:buChar char="•"/>
              <a:tabLst>
                <a:tab pos="987425" algn="l"/>
              </a:tabLst>
            </a:pPr>
            <a:endParaRPr lang="de-AT" sz="2200" dirty="0"/>
          </a:p>
          <a:p>
            <a:pPr marL="893762" lvl="1" indent="-342900" algn="just">
              <a:buFont typeface="Arial" panose="020B0604020202020204" pitchFamily="34" charset="0"/>
              <a:buChar char="•"/>
              <a:tabLst>
                <a:tab pos="987425" algn="l"/>
              </a:tabLst>
            </a:pPr>
            <a:endParaRPr lang="de-AT" sz="2200" dirty="0"/>
          </a:p>
          <a:p>
            <a:pPr marL="550862" lvl="1" algn="just">
              <a:tabLst>
                <a:tab pos="987425" algn="l"/>
              </a:tabLst>
            </a:pPr>
            <a:endParaRPr lang="de-AT" sz="2200" dirty="0"/>
          </a:p>
        </p:txBody>
      </p:sp>
      <p:pic>
        <p:nvPicPr>
          <p:cNvPr id="3" name="Grafik 2"/>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51520" y="5643364"/>
            <a:ext cx="1594716" cy="1025996"/>
          </a:xfrm>
          <a:prstGeom prst="rect">
            <a:avLst/>
          </a:prstGeom>
        </p:spPr>
      </p:pic>
      <p:sp>
        <p:nvSpPr>
          <p:cNvPr id="9" name="Foliennummernplatzhalter 8"/>
          <p:cNvSpPr>
            <a:spLocks noGrp="1"/>
          </p:cNvSpPr>
          <p:nvPr>
            <p:ph type="sldNum" sz="quarter" idx="12"/>
          </p:nvPr>
        </p:nvSpPr>
        <p:spPr/>
        <p:txBody>
          <a:bodyPr/>
          <a:lstStyle/>
          <a:p>
            <a:fld id="{2FF586BC-B1D0-46E9-B07F-94C8E81EA876}" type="slidenum">
              <a:rPr lang="de-DE" smtClean="0"/>
              <a:t>40</a:t>
            </a:fld>
            <a:endParaRPr lang="de-DE" dirty="0"/>
          </a:p>
        </p:txBody>
      </p:sp>
    </p:spTree>
    <p:extLst>
      <p:ext uri="{BB962C8B-B14F-4D97-AF65-F5344CB8AC3E}">
        <p14:creationId xmlns:p14="http://schemas.microsoft.com/office/powerpoint/2010/main" val="48310895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Grafik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580112" y="5208676"/>
            <a:ext cx="3563888" cy="1649323"/>
          </a:xfrm>
          <a:prstGeom prst="rect">
            <a:avLst/>
          </a:prstGeom>
        </p:spPr>
      </p:pic>
      <p:sp>
        <p:nvSpPr>
          <p:cNvPr id="2" name="Textfeld 1"/>
          <p:cNvSpPr txBox="1"/>
          <p:nvPr/>
        </p:nvSpPr>
        <p:spPr>
          <a:xfrm>
            <a:off x="0" y="620688"/>
            <a:ext cx="9144000" cy="538609"/>
          </a:xfrm>
          <a:prstGeom prst="rect">
            <a:avLst/>
          </a:prstGeom>
          <a:noFill/>
        </p:spPr>
        <p:txBody>
          <a:bodyPr wrap="square" rtlCol="0">
            <a:spAutoFit/>
          </a:bodyPr>
          <a:lstStyle/>
          <a:p>
            <a:pPr algn="ctr"/>
            <a:r>
              <a:rPr lang="de-AT" sz="2900" b="1" dirty="0"/>
              <a:t>IV. Gestaltungen in der Geschäftsordnung</a:t>
            </a:r>
            <a:endParaRPr lang="de-AT" sz="2700" b="1" dirty="0"/>
          </a:p>
        </p:txBody>
      </p:sp>
      <p:sp>
        <p:nvSpPr>
          <p:cNvPr id="7" name="Textfeld 6"/>
          <p:cNvSpPr txBox="1"/>
          <p:nvPr/>
        </p:nvSpPr>
        <p:spPr>
          <a:xfrm>
            <a:off x="647564" y="1412776"/>
            <a:ext cx="7848872" cy="5170646"/>
          </a:xfrm>
          <a:prstGeom prst="rect">
            <a:avLst/>
          </a:prstGeom>
          <a:noFill/>
        </p:spPr>
        <p:txBody>
          <a:bodyPr wrap="square" rtlCol="0">
            <a:spAutoFit/>
          </a:bodyPr>
          <a:lstStyle/>
          <a:p>
            <a:pPr marL="436562" indent="-342900" algn="just">
              <a:buFont typeface="Arial" panose="020B0604020202020204" pitchFamily="34" charset="0"/>
              <a:buChar char="•"/>
              <a:tabLst>
                <a:tab pos="987425" algn="l"/>
              </a:tabLst>
            </a:pPr>
            <a:r>
              <a:rPr lang="de-AT" sz="2200" dirty="0"/>
              <a:t>GO – typische Regelungsinhalte:</a:t>
            </a:r>
          </a:p>
          <a:p>
            <a:pPr marL="436562" indent="-342900" algn="just">
              <a:buFont typeface="Arial" panose="020B0604020202020204" pitchFamily="34" charset="0"/>
              <a:buChar char="•"/>
              <a:tabLst>
                <a:tab pos="987425" algn="l"/>
              </a:tabLst>
            </a:pPr>
            <a:endParaRPr lang="de-AT" sz="2200" dirty="0"/>
          </a:p>
          <a:p>
            <a:pPr marL="893762" lvl="1" indent="-342900" algn="just">
              <a:buFont typeface="Arial" panose="020B0604020202020204" pitchFamily="34" charset="0"/>
              <a:buChar char="•"/>
              <a:tabLst>
                <a:tab pos="987425" algn="l"/>
              </a:tabLst>
            </a:pPr>
            <a:r>
              <a:rPr lang="de-AT" sz="2200" dirty="0"/>
              <a:t>Nähere Regelungen über allfällige Aufsichtsratsausschüsse</a:t>
            </a:r>
          </a:p>
          <a:p>
            <a:pPr marL="893762" lvl="1" indent="-342900" algn="just">
              <a:buFont typeface="Arial" panose="020B0604020202020204" pitchFamily="34" charset="0"/>
              <a:buChar char="•"/>
              <a:tabLst>
                <a:tab pos="987425" algn="l"/>
              </a:tabLst>
            </a:pPr>
            <a:endParaRPr lang="de-AT" sz="2200" dirty="0"/>
          </a:p>
          <a:p>
            <a:pPr marL="893762" lvl="1" indent="-342900" algn="just">
              <a:buFont typeface="Arial" panose="020B0604020202020204" pitchFamily="34" charset="0"/>
              <a:buChar char="•"/>
              <a:tabLst>
                <a:tab pos="987425" algn="l"/>
              </a:tabLst>
            </a:pPr>
            <a:r>
              <a:rPr lang="de-AT" sz="2200" dirty="0"/>
              <a:t>Nähere Modalitäten der Protokollierung und der schriftlichen Beschlussfassung </a:t>
            </a:r>
          </a:p>
          <a:p>
            <a:pPr marL="893762" lvl="1" indent="-342900" algn="just">
              <a:buFont typeface="Arial" panose="020B0604020202020204" pitchFamily="34" charset="0"/>
              <a:buChar char="•"/>
              <a:tabLst>
                <a:tab pos="987425" algn="l"/>
              </a:tabLst>
            </a:pPr>
            <a:endParaRPr lang="de-AT" sz="2200" dirty="0"/>
          </a:p>
          <a:p>
            <a:pPr marL="893762" lvl="1" indent="-342900" algn="just">
              <a:buFont typeface="Arial" panose="020B0604020202020204" pitchFamily="34" charset="0"/>
              <a:buChar char="•"/>
              <a:tabLst>
                <a:tab pos="987425" algn="l"/>
              </a:tabLst>
            </a:pPr>
            <a:r>
              <a:rPr lang="de-AT" sz="2200" dirty="0"/>
              <a:t>Präzisierung der Verschwiegenheitsverpflichtung und der   Modalitäten der Handhabung</a:t>
            </a:r>
          </a:p>
          <a:p>
            <a:pPr marL="893762" lvl="1" indent="-342900" algn="just">
              <a:buFont typeface="Arial" panose="020B0604020202020204" pitchFamily="34" charset="0"/>
              <a:buChar char="•"/>
              <a:tabLst>
                <a:tab pos="987425" algn="l"/>
              </a:tabLst>
            </a:pPr>
            <a:endParaRPr lang="de-AT" sz="2200" dirty="0"/>
          </a:p>
          <a:p>
            <a:pPr marL="893762" lvl="1" indent="-342900" algn="just">
              <a:buFont typeface="Arial" panose="020B0604020202020204" pitchFamily="34" charset="0"/>
              <a:buChar char="•"/>
              <a:tabLst>
                <a:tab pos="987425" algn="l"/>
              </a:tabLst>
            </a:pPr>
            <a:r>
              <a:rPr lang="de-AT" sz="2200" dirty="0"/>
              <a:t>Aufteilung der Aufsichtsratsvergütung (nur wenn HV dies zulässt)</a:t>
            </a:r>
          </a:p>
          <a:p>
            <a:pPr marL="893762" lvl="1" indent="-342900" algn="just">
              <a:buFont typeface="Arial" panose="020B0604020202020204" pitchFamily="34" charset="0"/>
              <a:buChar char="•"/>
              <a:tabLst>
                <a:tab pos="987425" algn="l"/>
              </a:tabLst>
            </a:pPr>
            <a:endParaRPr lang="de-AT" sz="2200" dirty="0"/>
          </a:p>
          <a:p>
            <a:pPr marL="893762" lvl="1" indent="-342900" algn="just">
              <a:buFont typeface="Arial" panose="020B0604020202020204" pitchFamily="34" charset="0"/>
              <a:buChar char="•"/>
              <a:tabLst>
                <a:tab pos="987425" algn="l"/>
              </a:tabLst>
            </a:pPr>
            <a:endParaRPr lang="de-AT" sz="2200" dirty="0"/>
          </a:p>
          <a:p>
            <a:pPr marL="550862" lvl="1" algn="just">
              <a:tabLst>
                <a:tab pos="987425" algn="l"/>
              </a:tabLst>
            </a:pPr>
            <a:endParaRPr lang="de-AT" sz="2200" dirty="0"/>
          </a:p>
        </p:txBody>
      </p:sp>
      <p:pic>
        <p:nvPicPr>
          <p:cNvPr id="3" name="Grafik 2"/>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51520" y="5643364"/>
            <a:ext cx="1594716" cy="1025996"/>
          </a:xfrm>
          <a:prstGeom prst="rect">
            <a:avLst/>
          </a:prstGeom>
        </p:spPr>
      </p:pic>
      <p:sp>
        <p:nvSpPr>
          <p:cNvPr id="9" name="Foliennummernplatzhalter 8"/>
          <p:cNvSpPr>
            <a:spLocks noGrp="1"/>
          </p:cNvSpPr>
          <p:nvPr>
            <p:ph type="sldNum" sz="quarter" idx="12"/>
          </p:nvPr>
        </p:nvSpPr>
        <p:spPr/>
        <p:txBody>
          <a:bodyPr/>
          <a:lstStyle/>
          <a:p>
            <a:fld id="{2FF586BC-B1D0-46E9-B07F-94C8E81EA876}" type="slidenum">
              <a:rPr lang="de-DE" smtClean="0"/>
              <a:t>41</a:t>
            </a:fld>
            <a:endParaRPr lang="de-DE" dirty="0"/>
          </a:p>
        </p:txBody>
      </p:sp>
    </p:spTree>
    <p:extLst>
      <p:ext uri="{BB962C8B-B14F-4D97-AF65-F5344CB8AC3E}">
        <p14:creationId xmlns:p14="http://schemas.microsoft.com/office/powerpoint/2010/main" val="288725955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Grafik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580112" y="5208676"/>
            <a:ext cx="3563888" cy="1649323"/>
          </a:xfrm>
          <a:prstGeom prst="rect">
            <a:avLst/>
          </a:prstGeom>
        </p:spPr>
      </p:pic>
      <p:sp>
        <p:nvSpPr>
          <p:cNvPr id="2" name="Textfeld 1"/>
          <p:cNvSpPr txBox="1"/>
          <p:nvPr/>
        </p:nvSpPr>
        <p:spPr>
          <a:xfrm>
            <a:off x="0" y="620688"/>
            <a:ext cx="9144000" cy="538609"/>
          </a:xfrm>
          <a:prstGeom prst="rect">
            <a:avLst/>
          </a:prstGeom>
          <a:noFill/>
        </p:spPr>
        <p:txBody>
          <a:bodyPr wrap="square" rtlCol="0">
            <a:spAutoFit/>
          </a:bodyPr>
          <a:lstStyle/>
          <a:p>
            <a:pPr algn="ctr"/>
            <a:r>
              <a:rPr lang="de-AT" sz="2900" b="1" dirty="0"/>
              <a:t>IV. Gestaltungen in der Geschäftsordnung</a:t>
            </a:r>
            <a:endParaRPr lang="de-AT" sz="2700" b="1" dirty="0"/>
          </a:p>
        </p:txBody>
      </p:sp>
      <p:sp>
        <p:nvSpPr>
          <p:cNvPr id="7" name="Textfeld 6"/>
          <p:cNvSpPr txBox="1"/>
          <p:nvPr/>
        </p:nvSpPr>
        <p:spPr>
          <a:xfrm>
            <a:off x="647564" y="1324270"/>
            <a:ext cx="7848872" cy="4585871"/>
          </a:xfrm>
          <a:prstGeom prst="rect">
            <a:avLst/>
          </a:prstGeom>
          <a:noFill/>
        </p:spPr>
        <p:txBody>
          <a:bodyPr wrap="square" rtlCol="0">
            <a:spAutoFit/>
          </a:bodyPr>
          <a:lstStyle/>
          <a:p>
            <a:pPr marL="436562" indent="-342900" algn="just">
              <a:buFont typeface="Arial" panose="020B0604020202020204" pitchFamily="34" charset="0"/>
              <a:buChar char="•"/>
              <a:tabLst>
                <a:tab pos="987425" algn="l"/>
              </a:tabLst>
            </a:pPr>
            <a:r>
              <a:rPr lang="de-AT" sz="2200" dirty="0"/>
              <a:t>GO – typische Regelungsinhalte:</a:t>
            </a:r>
          </a:p>
          <a:p>
            <a:pPr marL="436562" indent="-342900" algn="just">
              <a:buFont typeface="Arial" panose="020B0604020202020204" pitchFamily="34" charset="0"/>
              <a:buChar char="•"/>
              <a:tabLst>
                <a:tab pos="987425" algn="l"/>
              </a:tabLst>
            </a:pPr>
            <a:endParaRPr lang="de-AT" sz="1400" dirty="0"/>
          </a:p>
          <a:p>
            <a:pPr marL="893762" lvl="1" indent="-342900" algn="just">
              <a:buFont typeface="Arial" panose="020B0604020202020204" pitchFamily="34" charset="0"/>
              <a:buChar char="•"/>
              <a:tabLst>
                <a:tab pos="987425" algn="l"/>
              </a:tabLst>
            </a:pPr>
            <a:r>
              <a:rPr lang="de-AT" sz="2200" dirty="0"/>
              <a:t>Häufig in GOs: im Wege der Inanspruchnahme und Ausübung des Selbstorganisationsrechts kann vorgesehen werden, dass der Aufsichtsratsvorsitzende einzelnen oder sämtlichen Ausschüssen angehört oder ihnen vorsteht (bei Kreditinstituten laut EZB: nicht Vorsitzender des Prüfungsausschusses, </a:t>
            </a:r>
            <a:r>
              <a:rPr lang="de-AT" sz="2200" dirty="0" err="1"/>
              <a:t>best</a:t>
            </a:r>
            <a:r>
              <a:rPr lang="de-AT" sz="2200" dirty="0"/>
              <a:t> </a:t>
            </a:r>
            <a:r>
              <a:rPr lang="de-AT" sz="2200" dirty="0" err="1"/>
              <a:t>practice</a:t>
            </a:r>
            <a:r>
              <a:rPr lang="de-AT" sz="2200" dirty="0"/>
              <a:t> auch bei gelisteten </a:t>
            </a:r>
            <a:r>
              <a:rPr lang="de-AT" sz="2200" dirty="0" err="1"/>
              <a:t>Unernehmen</a:t>
            </a:r>
            <a:r>
              <a:rPr lang="de-AT" sz="2200" dirty="0"/>
              <a:t>)</a:t>
            </a:r>
          </a:p>
          <a:p>
            <a:pPr marL="893762" lvl="1" indent="-342900" algn="just">
              <a:buFont typeface="Arial" panose="020B0604020202020204" pitchFamily="34" charset="0"/>
              <a:buChar char="•"/>
              <a:tabLst>
                <a:tab pos="987425" algn="l"/>
              </a:tabLst>
            </a:pPr>
            <a:endParaRPr lang="de-AT" sz="1400" dirty="0"/>
          </a:p>
          <a:p>
            <a:pPr marL="893762" lvl="1" indent="-342900" algn="just">
              <a:buFont typeface="Arial" panose="020B0604020202020204" pitchFamily="34" charset="0"/>
              <a:buChar char="•"/>
              <a:tabLst>
                <a:tab pos="987425" algn="l"/>
              </a:tabLst>
            </a:pPr>
            <a:r>
              <a:rPr lang="de-AT" sz="2200" dirty="0"/>
              <a:t>Der Aufsichtsratsvorsitzende bekommt so vielfach einen nicht zu unterschätzenden Informationsvorsprung gegenüber ausschussfremden Aufsichtsratsmitgliedern</a:t>
            </a:r>
          </a:p>
          <a:p>
            <a:pPr marL="893762" lvl="1" indent="-342900" algn="just">
              <a:buFont typeface="Arial" panose="020B0604020202020204" pitchFamily="34" charset="0"/>
              <a:buChar char="•"/>
              <a:tabLst>
                <a:tab pos="987425" algn="l"/>
              </a:tabLst>
            </a:pPr>
            <a:endParaRPr lang="de-AT" sz="2200" dirty="0"/>
          </a:p>
        </p:txBody>
      </p:sp>
      <p:pic>
        <p:nvPicPr>
          <p:cNvPr id="3" name="Grafik 2"/>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51520" y="5643364"/>
            <a:ext cx="1594716" cy="1025996"/>
          </a:xfrm>
          <a:prstGeom prst="rect">
            <a:avLst/>
          </a:prstGeom>
        </p:spPr>
      </p:pic>
      <p:sp>
        <p:nvSpPr>
          <p:cNvPr id="9" name="Foliennummernplatzhalter 8"/>
          <p:cNvSpPr>
            <a:spLocks noGrp="1"/>
          </p:cNvSpPr>
          <p:nvPr>
            <p:ph type="sldNum" sz="quarter" idx="12"/>
          </p:nvPr>
        </p:nvSpPr>
        <p:spPr/>
        <p:txBody>
          <a:bodyPr/>
          <a:lstStyle/>
          <a:p>
            <a:fld id="{2FF586BC-B1D0-46E9-B07F-94C8E81EA876}" type="slidenum">
              <a:rPr lang="de-DE" smtClean="0"/>
              <a:t>42</a:t>
            </a:fld>
            <a:endParaRPr lang="de-DE" dirty="0"/>
          </a:p>
        </p:txBody>
      </p:sp>
    </p:spTree>
    <p:extLst>
      <p:ext uri="{BB962C8B-B14F-4D97-AF65-F5344CB8AC3E}">
        <p14:creationId xmlns:p14="http://schemas.microsoft.com/office/powerpoint/2010/main" val="276777556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Grafik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580112" y="5208676"/>
            <a:ext cx="3563888" cy="1649323"/>
          </a:xfrm>
          <a:prstGeom prst="rect">
            <a:avLst/>
          </a:prstGeom>
        </p:spPr>
      </p:pic>
      <p:sp>
        <p:nvSpPr>
          <p:cNvPr id="2" name="Textfeld 1"/>
          <p:cNvSpPr txBox="1"/>
          <p:nvPr/>
        </p:nvSpPr>
        <p:spPr>
          <a:xfrm>
            <a:off x="0" y="620688"/>
            <a:ext cx="9144000" cy="538609"/>
          </a:xfrm>
          <a:prstGeom prst="rect">
            <a:avLst/>
          </a:prstGeom>
          <a:noFill/>
        </p:spPr>
        <p:txBody>
          <a:bodyPr wrap="square" rtlCol="0">
            <a:spAutoFit/>
          </a:bodyPr>
          <a:lstStyle/>
          <a:p>
            <a:pPr algn="ctr"/>
            <a:r>
              <a:rPr lang="de-AT" sz="2900" b="1" dirty="0"/>
              <a:t>IV. Gestaltungen in der Geschäftsordnung</a:t>
            </a:r>
            <a:endParaRPr lang="de-AT" sz="2700" b="1" dirty="0"/>
          </a:p>
        </p:txBody>
      </p:sp>
      <p:sp>
        <p:nvSpPr>
          <p:cNvPr id="7" name="Textfeld 6"/>
          <p:cNvSpPr txBox="1"/>
          <p:nvPr/>
        </p:nvSpPr>
        <p:spPr>
          <a:xfrm>
            <a:off x="647564" y="1618909"/>
            <a:ext cx="7848872" cy="5247590"/>
          </a:xfrm>
          <a:prstGeom prst="rect">
            <a:avLst/>
          </a:prstGeom>
          <a:noFill/>
        </p:spPr>
        <p:txBody>
          <a:bodyPr wrap="square" rtlCol="0">
            <a:spAutoFit/>
          </a:bodyPr>
          <a:lstStyle/>
          <a:p>
            <a:pPr marL="436562" indent="-342900" algn="just">
              <a:buFont typeface="Arial" panose="020B0604020202020204" pitchFamily="34" charset="0"/>
              <a:buChar char="•"/>
              <a:tabLst>
                <a:tab pos="987425" algn="l"/>
              </a:tabLst>
            </a:pPr>
            <a:r>
              <a:rPr lang="de-AT" sz="2200" dirty="0"/>
              <a:t>GO – zustimmungspflichtige Geschäfte:</a:t>
            </a:r>
          </a:p>
          <a:p>
            <a:pPr marL="93662" algn="just">
              <a:tabLst>
                <a:tab pos="987425" algn="l"/>
              </a:tabLst>
            </a:pPr>
            <a:endParaRPr lang="de-AT" sz="2200" dirty="0"/>
          </a:p>
          <a:p>
            <a:pPr marL="893762" lvl="1" indent="-342900" algn="just">
              <a:buFont typeface="Arial" panose="020B0604020202020204" pitchFamily="34" charset="0"/>
              <a:buChar char="•"/>
              <a:tabLst>
                <a:tab pos="987425" algn="l"/>
              </a:tabLst>
            </a:pPr>
            <a:r>
              <a:rPr lang="de-AT" sz="2200" dirty="0"/>
              <a:t>§ 95 Abs 1 AktG: </a:t>
            </a:r>
          </a:p>
          <a:p>
            <a:pPr marL="1166813" lvl="2" algn="just">
              <a:tabLst>
                <a:tab pos="1166813" algn="l"/>
              </a:tabLst>
            </a:pPr>
            <a:r>
              <a:rPr lang="de-AT" sz="2200" dirty="0"/>
              <a:t>„</a:t>
            </a:r>
            <a:r>
              <a:rPr lang="de-AT" sz="1900" i="1" dirty="0"/>
              <a:t>Der Aufsichtsrat hat die Geschäftsführung zu überwachen.</a:t>
            </a:r>
            <a:r>
              <a:rPr lang="de-AT" sz="2200" dirty="0"/>
              <a:t>“</a:t>
            </a:r>
          </a:p>
          <a:p>
            <a:pPr marL="893763" lvl="2" indent="-342900" algn="just">
              <a:buFont typeface="Arial" panose="020B0604020202020204" pitchFamily="34" charset="0"/>
              <a:buChar char="•"/>
              <a:tabLst>
                <a:tab pos="1166813" algn="l"/>
              </a:tabLst>
            </a:pPr>
            <a:endParaRPr lang="de-AT" sz="2200" dirty="0"/>
          </a:p>
          <a:p>
            <a:pPr marL="893763" lvl="2" indent="-342900" algn="just">
              <a:buFont typeface="Arial" panose="020B0604020202020204" pitchFamily="34" charset="0"/>
              <a:buChar char="•"/>
              <a:tabLst>
                <a:tab pos="1166813" algn="l"/>
              </a:tabLst>
            </a:pPr>
            <a:r>
              <a:rPr lang="de-AT" sz="2200" dirty="0"/>
              <a:t>§ 95 Abs  5 AktG:</a:t>
            </a:r>
          </a:p>
          <a:p>
            <a:pPr marL="1166813" lvl="3" algn="just">
              <a:tabLst>
                <a:tab pos="1166813" algn="l"/>
              </a:tabLst>
            </a:pPr>
            <a:r>
              <a:rPr lang="de-AT" sz="2200" dirty="0"/>
              <a:t>„</a:t>
            </a:r>
            <a:r>
              <a:rPr lang="de-AT" sz="1900" i="1" dirty="0"/>
              <a:t>Maßnahmen der Geschäftsführung können dem Aufsichtsrat nicht übertragen werden. Folgende Geschäfte sollen jedoch nur mit Zustimmung des Aufsichtsrats vorgenommen werden:</a:t>
            </a:r>
          </a:p>
          <a:p>
            <a:pPr marL="1624013" lvl="3" indent="-457200" algn="just">
              <a:buAutoNum type="arabicPeriod"/>
              <a:tabLst>
                <a:tab pos="1166813" algn="l"/>
              </a:tabLst>
            </a:pPr>
            <a:r>
              <a:rPr lang="de-AT" sz="1900" i="1" dirty="0"/>
              <a:t>[…] Die Satzung oder </a:t>
            </a:r>
            <a:r>
              <a:rPr lang="de-AT" sz="1900" b="1" i="1" dirty="0"/>
              <a:t>der Aufsichtsrat kann auch anordnen, das bestimmte Arten von Geschäften nur mit Zustimmung des Aufsichtsrats vorgenommen</a:t>
            </a:r>
            <a:r>
              <a:rPr lang="de-AT" sz="1900" i="1" dirty="0"/>
              <a:t> werden sollen.</a:t>
            </a:r>
          </a:p>
          <a:p>
            <a:pPr marL="1166813" lvl="2" algn="just">
              <a:tabLst>
                <a:tab pos="1166813" algn="l"/>
              </a:tabLst>
            </a:pPr>
            <a:endParaRPr lang="de-AT" sz="2000" i="1" dirty="0"/>
          </a:p>
          <a:p>
            <a:pPr marL="531812" lvl="1" algn="just">
              <a:tabLst>
                <a:tab pos="1166813" algn="l"/>
              </a:tabLst>
            </a:pPr>
            <a:endParaRPr lang="de-AT" sz="2200" dirty="0"/>
          </a:p>
          <a:p>
            <a:pPr marL="1166813" lvl="2" algn="just">
              <a:tabLst>
                <a:tab pos="1166813" algn="l"/>
              </a:tabLst>
            </a:pPr>
            <a:endParaRPr lang="de-AT" sz="2200" dirty="0"/>
          </a:p>
          <a:p>
            <a:pPr marL="893762" lvl="1" indent="-342900" algn="just">
              <a:buFont typeface="Arial" panose="020B0604020202020204" pitchFamily="34" charset="0"/>
              <a:buChar char="•"/>
              <a:tabLst>
                <a:tab pos="987425" algn="l"/>
              </a:tabLst>
            </a:pPr>
            <a:endParaRPr lang="de-AT" sz="2200" dirty="0"/>
          </a:p>
        </p:txBody>
      </p:sp>
      <p:pic>
        <p:nvPicPr>
          <p:cNvPr id="3" name="Grafik 2"/>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51520" y="5643364"/>
            <a:ext cx="1594716" cy="1025996"/>
          </a:xfrm>
          <a:prstGeom prst="rect">
            <a:avLst/>
          </a:prstGeom>
        </p:spPr>
      </p:pic>
      <p:sp>
        <p:nvSpPr>
          <p:cNvPr id="9" name="Foliennummernplatzhalter 8"/>
          <p:cNvSpPr>
            <a:spLocks noGrp="1"/>
          </p:cNvSpPr>
          <p:nvPr>
            <p:ph type="sldNum" sz="quarter" idx="12"/>
          </p:nvPr>
        </p:nvSpPr>
        <p:spPr/>
        <p:txBody>
          <a:bodyPr/>
          <a:lstStyle/>
          <a:p>
            <a:fld id="{2FF586BC-B1D0-46E9-B07F-94C8E81EA876}" type="slidenum">
              <a:rPr lang="de-DE" smtClean="0"/>
              <a:t>43</a:t>
            </a:fld>
            <a:endParaRPr lang="de-DE" dirty="0"/>
          </a:p>
        </p:txBody>
      </p:sp>
    </p:spTree>
    <p:extLst>
      <p:ext uri="{BB962C8B-B14F-4D97-AF65-F5344CB8AC3E}">
        <p14:creationId xmlns:p14="http://schemas.microsoft.com/office/powerpoint/2010/main" val="326251992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Grafik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580112" y="5208676"/>
            <a:ext cx="3563888" cy="1649323"/>
          </a:xfrm>
          <a:prstGeom prst="rect">
            <a:avLst/>
          </a:prstGeom>
        </p:spPr>
      </p:pic>
      <p:sp>
        <p:nvSpPr>
          <p:cNvPr id="2" name="Textfeld 1"/>
          <p:cNvSpPr txBox="1"/>
          <p:nvPr/>
        </p:nvSpPr>
        <p:spPr>
          <a:xfrm>
            <a:off x="0" y="620688"/>
            <a:ext cx="9144000" cy="538609"/>
          </a:xfrm>
          <a:prstGeom prst="rect">
            <a:avLst/>
          </a:prstGeom>
          <a:noFill/>
        </p:spPr>
        <p:txBody>
          <a:bodyPr wrap="square" rtlCol="0">
            <a:spAutoFit/>
          </a:bodyPr>
          <a:lstStyle/>
          <a:p>
            <a:pPr algn="ctr"/>
            <a:r>
              <a:rPr lang="de-AT" sz="2900" b="1" dirty="0"/>
              <a:t>IV. Gestaltungen in der Geschäftsordnung</a:t>
            </a:r>
            <a:endParaRPr lang="de-AT" sz="2700" b="1" dirty="0"/>
          </a:p>
        </p:txBody>
      </p:sp>
      <p:sp>
        <p:nvSpPr>
          <p:cNvPr id="7" name="Textfeld 6"/>
          <p:cNvSpPr txBox="1"/>
          <p:nvPr/>
        </p:nvSpPr>
        <p:spPr>
          <a:xfrm>
            <a:off x="647564" y="1618909"/>
            <a:ext cx="7848872" cy="6494085"/>
          </a:xfrm>
          <a:prstGeom prst="rect">
            <a:avLst/>
          </a:prstGeom>
          <a:noFill/>
        </p:spPr>
        <p:txBody>
          <a:bodyPr wrap="square" rtlCol="0">
            <a:spAutoFit/>
          </a:bodyPr>
          <a:lstStyle/>
          <a:p>
            <a:pPr marL="436562" indent="-342900" algn="just">
              <a:buFont typeface="Arial" panose="020B0604020202020204" pitchFamily="34" charset="0"/>
              <a:buChar char="•"/>
              <a:tabLst>
                <a:tab pos="987425" algn="l"/>
              </a:tabLst>
            </a:pPr>
            <a:r>
              <a:rPr lang="de-AT" sz="2200" dirty="0"/>
              <a:t>GO – zustimmungspflichtige Geschäfte:</a:t>
            </a:r>
          </a:p>
          <a:p>
            <a:pPr marL="893762" lvl="1" indent="-342900" algn="just">
              <a:buFont typeface="Arial" panose="020B0604020202020204" pitchFamily="34" charset="0"/>
              <a:buChar char="•"/>
              <a:tabLst>
                <a:tab pos="987425" algn="l"/>
              </a:tabLst>
            </a:pPr>
            <a:endParaRPr lang="de-AT" sz="2200" dirty="0"/>
          </a:p>
          <a:p>
            <a:pPr marL="893762" lvl="1" indent="-342900" algn="just">
              <a:buFont typeface="Arial" panose="020B0604020202020204" pitchFamily="34" charset="0"/>
              <a:buChar char="•"/>
              <a:tabLst>
                <a:tab pos="987425" algn="l"/>
              </a:tabLst>
            </a:pPr>
            <a:r>
              <a:rPr lang="de-AT" sz="2200" dirty="0"/>
              <a:t>„Geschäft“ iSd § 95 Abs 5 AktG ist weit zu verstehen</a:t>
            </a:r>
          </a:p>
          <a:p>
            <a:pPr marL="893762" lvl="1" indent="-342900" algn="just">
              <a:buFont typeface="Arial" panose="020B0604020202020204" pitchFamily="34" charset="0"/>
              <a:buChar char="•"/>
              <a:tabLst>
                <a:tab pos="987425" algn="l"/>
              </a:tabLst>
            </a:pPr>
            <a:endParaRPr lang="de-AT" sz="2200" dirty="0"/>
          </a:p>
          <a:p>
            <a:pPr marL="893762" lvl="1" indent="-342900" algn="just">
              <a:buFont typeface="Arial" panose="020B0604020202020204" pitchFamily="34" charset="0"/>
              <a:buChar char="•"/>
              <a:tabLst>
                <a:tab pos="987425" algn="l"/>
              </a:tabLst>
            </a:pPr>
            <a:r>
              <a:rPr lang="de-AT" sz="2200" dirty="0"/>
              <a:t>Neben bestimmten Arten von Geschäften können auch einzelne Geschäfte der Zustimmungspflicht unterworfen werden, sofern sie außergewöhnlich oder von besonderer Bedeutung sind (strittig). Außergewöhnlich etwa wegen:</a:t>
            </a:r>
          </a:p>
          <a:p>
            <a:pPr marL="1808162" lvl="3" indent="-342900" algn="just">
              <a:buFont typeface="Arial" panose="020B0604020202020204" pitchFamily="34" charset="0"/>
              <a:buChar char="•"/>
              <a:tabLst>
                <a:tab pos="987425" algn="l"/>
              </a:tabLst>
            </a:pPr>
            <a:r>
              <a:rPr lang="de-AT" sz="2200" dirty="0"/>
              <a:t>Geschäftstyp</a:t>
            </a:r>
          </a:p>
          <a:p>
            <a:pPr marL="1808162" lvl="3" indent="-342900" algn="just">
              <a:buFont typeface="Arial" panose="020B0604020202020204" pitchFamily="34" charset="0"/>
              <a:buChar char="•"/>
              <a:tabLst>
                <a:tab pos="987425" algn="l"/>
              </a:tabLst>
            </a:pPr>
            <a:r>
              <a:rPr lang="de-AT" sz="2200" dirty="0"/>
              <a:t>Umfang </a:t>
            </a:r>
          </a:p>
          <a:p>
            <a:pPr marL="1808162" lvl="3" indent="-342900" algn="just">
              <a:buFont typeface="Arial" panose="020B0604020202020204" pitchFamily="34" charset="0"/>
              <a:buChar char="•"/>
              <a:tabLst>
                <a:tab pos="987425" algn="l"/>
              </a:tabLst>
            </a:pPr>
            <a:r>
              <a:rPr lang="de-AT" sz="2200" dirty="0"/>
              <a:t>Begleitumstände (</a:t>
            </a:r>
            <a:r>
              <a:rPr lang="de-AT" sz="2200" dirty="0" err="1"/>
              <a:t>zB</a:t>
            </a:r>
            <a:r>
              <a:rPr lang="de-AT" sz="2200" dirty="0"/>
              <a:t> Interessenkollision)</a:t>
            </a:r>
          </a:p>
          <a:p>
            <a:pPr marL="893762" lvl="1" indent="-342900" algn="just">
              <a:buFont typeface="Arial" panose="020B0604020202020204" pitchFamily="34" charset="0"/>
              <a:buChar char="•"/>
              <a:tabLst>
                <a:tab pos="987425" algn="l"/>
              </a:tabLst>
            </a:pPr>
            <a:endParaRPr lang="de-AT" sz="2200" dirty="0"/>
          </a:p>
          <a:p>
            <a:pPr marL="893762" lvl="1" indent="-342900" algn="just">
              <a:buFont typeface="Arial" panose="020B0604020202020204" pitchFamily="34" charset="0"/>
              <a:buChar char="•"/>
              <a:tabLst>
                <a:tab pos="987425" algn="l"/>
              </a:tabLst>
            </a:pPr>
            <a:endParaRPr lang="de-AT" sz="2200" dirty="0"/>
          </a:p>
          <a:p>
            <a:pPr marL="893762" lvl="1" indent="-342900" algn="just">
              <a:buFont typeface="Arial" panose="020B0604020202020204" pitchFamily="34" charset="0"/>
              <a:buChar char="•"/>
              <a:tabLst>
                <a:tab pos="987425" algn="l"/>
              </a:tabLst>
            </a:pPr>
            <a:endParaRPr lang="de-AT" sz="2200" dirty="0"/>
          </a:p>
          <a:p>
            <a:pPr marL="893762" lvl="1" indent="-342900" algn="just">
              <a:buFont typeface="Arial" panose="020B0604020202020204" pitchFamily="34" charset="0"/>
              <a:buChar char="•"/>
              <a:tabLst>
                <a:tab pos="987425" algn="l"/>
              </a:tabLst>
            </a:pPr>
            <a:endParaRPr lang="de-AT" sz="2200" dirty="0"/>
          </a:p>
          <a:p>
            <a:pPr marL="1166813" lvl="2" algn="just">
              <a:tabLst>
                <a:tab pos="1166813" algn="l"/>
              </a:tabLst>
            </a:pPr>
            <a:endParaRPr lang="de-AT" sz="2000" i="1" dirty="0"/>
          </a:p>
          <a:p>
            <a:pPr marL="531812" lvl="1" algn="just">
              <a:tabLst>
                <a:tab pos="1166813" algn="l"/>
              </a:tabLst>
            </a:pPr>
            <a:endParaRPr lang="de-AT" sz="2200" dirty="0"/>
          </a:p>
          <a:p>
            <a:pPr marL="1166813" lvl="2" algn="just">
              <a:tabLst>
                <a:tab pos="1166813" algn="l"/>
              </a:tabLst>
            </a:pPr>
            <a:endParaRPr lang="de-AT" sz="2200" dirty="0"/>
          </a:p>
          <a:p>
            <a:pPr marL="893762" lvl="1" indent="-342900" algn="just">
              <a:buFont typeface="Arial" panose="020B0604020202020204" pitchFamily="34" charset="0"/>
              <a:buChar char="•"/>
              <a:tabLst>
                <a:tab pos="987425" algn="l"/>
              </a:tabLst>
            </a:pPr>
            <a:endParaRPr lang="de-AT" sz="2200" dirty="0"/>
          </a:p>
        </p:txBody>
      </p:sp>
      <p:pic>
        <p:nvPicPr>
          <p:cNvPr id="3" name="Grafik 2"/>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51520" y="5643364"/>
            <a:ext cx="1594716" cy="1025996"/>
          </a:xfrm>
          <a:prstGeom prst="rect">
            <a:avLst/>
          </a:prstGeom>
        </p:spPr>
      </p:pic>
      <p:sp>
        <p:nvSpPr>
          <p:cNvPr id="9" name="Foliennummernplatzhalter 8"/>
          <p:cNvSpPr>
            <a:spLocks noGrp="1"/>
          </p:cNvSpPr>
          <p:nvPr>
            <p:ph type="sldNum" sz="quarter" idx="12"/>
          </p:nvPr>
        </p:nvSpPr>
        <p:spPr/>
        <p:txBody>
          <a:bodyPr/>
          <a:lstStyle/>
          <a:p>
            <a:fld id="{2FF586BC-B1D0-46E9-B07F-94C8E81EA876}" type="slidenum">
              <a:rPr lang="de-DE" smtClean="0"/>
              <a:t>44</a:t>
            </a:fld>
            <a:endParaRPr lang="de-DE" dirty="0"/>
          </a:p>
        </p:txBody>
      </p:sp>
    </p:spTree>
    <p:extLst>
      <p:ext uri="{BB962C8B-B14F-4D97-AF65-F5344CB8AC3E}">
        <p14:creationId xmlns:p14="http://schemas.microsoft.com/office/powerpoint/2010/main" val="228671768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Grafik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580112" y="5208676"/>
            <a:ext cx="3563888" cy="1649323"/>
          </a:xfrm>
          <a:prstGeom prst="rect">
            <a:avLst/>
          </a:prstGeom>
        </p:spPr>
      </p:pic>
      <p:sp>
        <p:nvSpPr>
          <p:cNvPr id="2" name="Textfeld 1"/>
          <p:cNvSpPr txBox="1"/>
          <p:nvPr/>
        </p:nvSpPr>
        <p:spPr>
          <a:xfrm>
            <a:off x="0" y="620688"/>
            <a:ext cx="9144000" cy="538609"/>
          </a:xfrm>
          <a:prstGeom prst="rect">
            <a:avLst/>
          </a:prstGeom>
          <a:noFill/>
        </p:spPr>
        <p:txBody>
          <a:bodyPr wrap="square" rtlCol="0">
            <a:spAutoFit/>
          </a:bodyPr>
          <a:lstStyle/>
          <a:p>
            <a:pPr algn="ctr"/>
            <a:r>
              <a:rPr lang="de-AT" sz="2900" b="1" dirty="0"/>
              <a:t>IV. Gestaltungen in der Geschäftsordnung</a:t>
            </a:r>
            <a:endParaRPr lang="de-AT" sz="2700" b="1" dirty="0"/>
          </a:p>
        </p:txBody>
      </p:sp>
      <p:sp>
        <p:nvSpPr>
          <p:cNvPr id="7" name="Textfeld 6"/>
          <p:cNvSpPr txBox="1"/>
          <p:nvPr/>
        </p:nvSpPr>
        <p:spPr>
          <a:xfrm>
            <a:off x="647564" y="1618909"/>
            <a:ext cx="7848872" cy="5786199"/>
          </a:xfrm>
          <a:prstGeom prst="rect">
            <a:avLst/>
          </a:prstGeom>
          <a:noFill/>
        </p:spPr>
        <p:txBody>
          <a:bodyPr wrap="square" rtlCol="0">
            <a:spAutoFit/>
          </a:bodyPr>
          <a:lstStyle/>
          <a:p>
            <a:pPr marL="436562" indent="-342900" algn="just">
              <a:buFont typeface="Arial" panose="020B0604020202020204" pitchFamily="34" charset="0"/>
              <a:buChar char="•"/>
              <a:tabLst>
                <a:tab pos="987425" algn="l"/>
              </a:tabLst>
            </a:pPr>
            <a:r>
              <a:rPr lang="de-AT" sz="2200" dirty="0"/>
              <a:t>GO – zustimmungspflichtige Geschäfte:</a:t>
            </a:r>
          </a:p>
          <a:p>
            <a:pPr marL="893762" lvl="1" indent="-342900" algn="just">
              <a:buFont typeface="Arial" panose="020B0604020202020204" pitchFamily="34" charset="0"/>
              <a:buChar char="•"/>
              <a:tabLst>
                <a:tab pos="987425" algn="l"/>
              </a:tabLst>
            </a:pPr>
            <a:endParaRPr lang="de-AT" sz="1400" dirty="0"/>
          </a:p>
          <a:p>
            <a:pPr marL="893762" lvl="1" indent="-342900" algn="just">
              <a:buFont typeface="Arial" panose="020B0604020202020204" pitchFamily="34" charset="0"/>
              <a:buChar char="•"/>
              <a:tabLst>
                <a:tab pos="987425" algn="l"/>
              </a:tabLst>
            </a:pPr>
            <a:r>
              <a:rPr lang="de-AT" sz="2200" dirty="0"/>
              <a:t>Der Aufsichtsrat hat die Pflicht, den gesetzlichen und satzungsmäßigen Katalog zu ergänzen, damit er den Überwachungserfordernissen des betroffenen Unternehmens Rechnung trägt</a:t>
            </a:r>
          </a:p>
          <a:p>
            <a:pPr marL="550862" lvl="1" algn="just">
              <a:tabLst>
                <a:tab pos="987425" algn="l"/>
              </a:tabLst>
            </a:pPr>
            <a:r>
              <a:rPr lang="de-AT" sz="2200" dirty="0"/>
              <a:t> </a:t>
            </a:r>
          </a:p>
          <a:p>
            <a:pPr marL="893762" lvl="1" indent="-342900" algn="just">
              <a:buFont typeface="Arial" panose="020B0604020202020204" pitchFamily="34" charset="0"/>
              <a:buChar char="•"/>
              <a:tabLst>
                <a:tab pos="987425" algn="l"/>
              </a:tabLst>
            </a:pPr>
            <a:r>
              <a:rPr lang="de-AT" sz="2200" dirty="0"/>
              <a:t>In der Praxis nimmt der Aufsichtsrat über den Katalog der zustimmungspflichtigen Rechtsgeschäfte gemäß § 95 Abs 5 Z 1 bis Z 15 AktG regelmäßig weitere Rechtsgeschäfte im Sinne des § 95 Abs 5 letzter Satz AktG in seine GO auf, die vor Abschluss seiner Zustimmung bedürfen.</a:t>
            </a:r>
          </a:p>
          <a:p>
            <a:pPr marL="550862" lvl="1" algn="just">
              <a:tabLst>
                <a:tab pos="987425" algn="l"/>
              </a:tabLst>
            </a:pPr>
            <a:r>
              <a:rPr lang="de-AT" sz="2000" i="1" dirty="0"/>
              <a:t>	</a:t>
            </a:r>
          </a:p>
          <a:p>
            <a:pPr marL="1166813" lvl="2" algn="just">
              <a:tabLst>
                <a:tab pos="1166813" algn="l"/>
              </a:tabLst>
            </a:pPr>
            <a:endParaRPr lang="de-AT" sz="2000" i="1" dirty="0"/>
          </a:p>
          <a:p>
            <a:pPr marL="531812" lvl="1" algn="just">
              <a:tabLst>
                <a:tab pos="1166813" algn="l"/>
              </a:tabLst>
            </a:pPr>
            <a:endParaRPr lang="de-AT" sz="2200" dirty="0"/>
          </a:p>
          <a:p>
            <a:pPr marL="1166813" lvl="2" algn="just">
              <a:tabLst>
                <a:tab pos="1166813" algn="l"/>
              </a:tabLst>
            </a:pPr>
            <a:endParaRPr lang="de-AT" sz="2200" dirty="0"/>
          </a:p>
          <a:p>
            <a:pPr marL="893762" lvl="1" indent="-342900" algn="just">
              <a:buFont typeface="Arial" panose="020B0604020202020204" pitchFamily="34" charset="0"/>
              <a:buChar char="•"/>
              <a:tabLst>
                <a:tab pos="987425" algn="l"/>
              </a:tabLst>
            </a:pPr>
            <a:endParaRPr lang="de-AT" sz="2200" dirty="0"/>
          </a:p>
        </p:txBody>
      </p:sp>
      <p:pic>
        <p:nvPicPr>
          <p:cNvPr id="3" name="Grafik 2"/>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51520" y="5643364"/>
            <a:ext cx="1594716" cy="1025996"/>
          </a:xfrm>
          <a:prstGeom prst="rect">
            <a:avLst/>
          </a:prstGeom>
        </p:spPr>
      </p:pic>
      <p:sp>
        <p:nvSpPr>
          <p:cNvPr id="9" name="Foliennummernplatzhalter 8"/>
          <p:cNvSpPr>
            <a:spLocks noGrp="1"/>
          </p:cNvSpPr>
          <p:nvPr>
            <p:ph type="sldNum" sz="quarter" idx="12"/>
          </p:nvPr>
        </p:nvSpPr>
        <p:spPr/>
        <p:txBody>
          <a:bodyPr/>
          <a:lstStyle/>
          <a:p>
            <a:fld id="{2FF586BC-B1D0-46E9-B07F-94C8E81EA876}" type="slidenum">
              <a:rPr lang="de-DE" smtClean="0"/>
              <a:t>45</a:t>
            </a:fld>
            <a:endParaRPr lang="de-DE" dirty="0"/>
          </a:p>
        </p:txBody>
      </p:sp>
    </p:spTree>
    <p:extLst>
      <p:ext uri="{BB962C8B-B14F-4D97-AF65-F5344CB8AC3E}">
        <p14:creationId xmlns:p14="http://schemas.microsoft.com/office/powerpoint/2010/main" val="3735546341"/>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Grafik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580112" y="5208676"/>
            <a:ext cx="3563888" cy="1649323"/>
          </a:xfrm>
          <a:prstGeom prst="rect">
            <a:avLst/>
          </a:prstGeom>
        </p:spPr>
      </p:pic>
      <p:sp>
        <p:nvSpPr>
          <p:cNvPr id="2" name="Textfeld 1"/>
          <p:cNvSpPr txBox="1"/>
          <p:nvPr/>
        </p:nvSpPr>
        <p:spPr>
          <a:xfrm>
            <a:off x="0" y="620688"/>
            <a:ext cx="9144000" cy="538609"/>
          </a:xfrm>
          <a:prstGeom prst="rect">
            <a:avLst/>
          </a:prstGeom>
          <a:noFill/>
        </p:spPr>
        <p:txBody>
          <a:bodyPr wrap="square" rtlCol="0">
            <a:spAutoFit/>
          </a:bodyPr>
          <a:lstStyle/>
          <a:p>
            <a:pPr algn="ctr"/>
            <a:r>
              <a:rPr lang="de-AT" sz="2900" b="1" dirty="0"/>
              <a:t>V. Informationsflussgestaltung im Aufsichtsrat</a:t>
            </a:r>
            <a:endParaRPr lang="de-AT" sz="2700" b="1" dirty="0"/>
          </a:p>
        </p:txBody>
      </p:sp>
      <p:sp>
        <p:nvSpPr>
          <p:cNvPr id="7" name="Textfeld 6"/>
          <p:cNvSpPr txBox="1"/>
          <p:nvPr/>
        </p:nvSpPr>
        <p:spPr>
          <a:xfrm>
            <a:off x="647564" y="1618909"/>
            <a:ext cx="7848872" cy="5878532"/>
          </a:xfrm>
          <a:prstGeom prst="rect">
            <a:avLst/>
          </a:prstGeom>
          <a:noFill/>
        </p:spPr>
        <p:txBody>
          <a:bodyPr wrap="square" rtlCol="0">
            <a:spAutoFit/>
          </a:bodyPr>
          <a:lstStyle/>
          <a:p>
            <a:pPr marL="436562" indent="-342900" algn="just">
              <a:buFont typeface="Arial" panose="020B0604020202020204" pitchFamily="34" charset="0"/>
              <a:buChar char="•"/>
              <a:tabLst>
                <a:tab pos="987425" algn="l"/>
              </a:tabLst>
            </a:pPr>
            <a:r>
              <a:rPr lang="de-AT" sz="2200" dirty="0"/>
              <a:t>Implementierung eines Aufsichtsrats-Informationssystems:</a:t>
            </a:r>
          </a:p>
          <a:p>
            <a:pPr marL="893762" lvl="1" indent="-342900" algn="just">
              <a:buFont typeface="Arial" panose="020B0604020202020204" pitchFamily="34" charset="0"/>
              <a:buChar char="•"/>
              <a:tabLst>
                <a:tab pos="987425" algn="l"/>
              </a:tabLst>
            </a:pPr>
            <a:endParaRPr lang="de-AT" sz="1400" dirty="0"/>
          </a:p>
          <a:p>
            <a:pPr marL="893762" lvl="1" indent="-342900" algn="just">
              <a:buFont typeface="Arial" panose="020B0604020202020204" pitchFamily="34" charset="0"/>
              <a:buChar char="•"/>
              <a:tabLst>
                <a:tab pos="987425" algn="l"/>
              </a:tabLst>
            </a:pPr>
            <a:r>
              <a:rPr lang="de-AT" sz="2200" dirty="0"/>
              <a:t>Nach Wahl des Aufsichtsratsvorsitzenden ist dessen erste wichtige Aufgabe die Implementierung eines Informationssystems</a:t>
            </a:r>
          </a:p>
          <a:p>
            <a:pPr marL="893762" lvl="1" indent="-342900" algn="just">
              <a:buFont typeface="Arial" panose="020B0604020202020204" pitchFamily="34" charset="0"/>
              <a:buChar char="•"/>
              <a:tabLst>
                <a:tab pos="987425" algn="l"/>
              </a:tabLst>
            </a:pPr>
            <a:endParaRPr lang="de-AT" sz="1400" dirty="0"/>
          </a:p>
          <a:p>
            <a:pPr marL="893762" lvl="1" indent="-342900" algn="just">
              <a:buFont typeface="Arial" panose="020B0604020202020204" pitchFamily="34" charset="0"/>
              <a:buChar char="•"/>
              <a:tabLst>
                <a:tab pos="987425" algn="l"/>
              </a:tabLst>
            </a:pPr>
            <a:r>
              <a:rPr lang="de-AT" sz="2200" dirty="0"/>
              <a:t>Basis für alle Aufsichtsratsmitglieder, um gleichen Informationsstand zu erhalten</a:t>
            </a:r>
          </a:p>
          <a:p>
            <a:pPr marL="893762" lvl="1" indent="-342900" algn="just">
              <a:buFont typeface="Arial" panose="020B0604020202020204" pitchFamily="34" charset="0"/>
              <a:buChar char="•"/>
              <a:tabLst>
                <a:tab pos="987425" algn="l"/>
              </a:tabLst>
            </a:pPr>
            <a:endParaRPr lang="de-AT" sz="1400" dirty="0"/>
          </a:p>
          <a:p>
            <a:pPr marL="893762" lvl="1" indent="-342900" algn="just">
              <a:buFont typeface="Arial" panose="020B0604020202020204" pitchFamily="34" charset="0"/>
              <a:buChar char="•"/>
              <a:tabLst>
                <a:tab pos="987425" algn="l"/>
              </a:tabLst>
            </a:pPr>
            <a:r>
              <a:rPr lang="de-AT" sz="2200" dirty="0"/>
              <a:t>Das Informationssystem ist auch Grundlage der Kommunikation des Aufsichtsrates mit Vorstand und Eigentümer</a:t>
            </a:r>
          </a:p>
          <a:p>
            <a:pPr marL="893762" lvl="1" indent="-342900" algn="just">
              <a:buFont typeface="Arial" panose="020B0604020202020204" pitchFamily="34" charset="0"/>
              <a:buChar char="•"/>
              <a:tabLst>
                <a:tab pos="987425" algn="l"/>
              </a:tabLst>
            </a:pPr>
            <a:endParaRPr lang="de-AT" sz="2200" dirty="0"/>
          </a:p>
          <a:p>
            <a:pPr marL="550862" lvl="1" algn="just">
              <a:tabLst>
                <a:tab pos="987425" algn="l"/>
              </a:tabLst>
            </a:pPr>
            <a:r>
              <a:rPr lang="de-AT" sz="2000" i="1" dirty="0"/>
              <a:t>	</a:t>
            </a:r>
          </a:p>
          <a:p>
            <a:pPr marL="1166813" lvl="2" algn="just">
              <a:tabLst>
                <a:tab pos="1166813" algn="l"/>
              </a:tabLst>
            </a:pPr>
            <a:endParaRPr lang="de-AT" sz="2000" i="1" dirty="0"/>
          </a:p>
          <a:p>
            <a:pPr marL="531812" lvl="1" algn="just">
              <a:tabLst>
                <a:tab pos="1166813" algn="l"/>
              </a:tabLst>
            </a:pPr>
            <a:endParaRPr lang="de-AT" sz="2200" dirty="0"/>
          </a:p>
          <a:p>
            <a:pPr marL="1166813" lvl="2" algn="just">
              <a:tabLst>
                <a:tab pos="1166813" algn="l"/>
              </a:tabLst>
            </a:pPr>
            <a:endParaRPr lang="de-AT" sz="2200" dirty="0"/>
          </a:p>
          <a:p>
            <a:pPr marL="893762" lvl="1" indent="-342900" algn="just">
              <a:buFont typeface="Arial" panose="020B0604020202020204" pitchFamily="34" charset="0"/>
              <a:buChar char="•"/>
              <a:tabLst>
                <a:tab pos="987425" algn="l"/>
              </a:tabLst>
            </a:pPr>
            <a:endParaRPr lang="de-AT" sz="2200" dirty="0"/>
          </a:p>
        </p:txBody>
      </p:sp>
      <p:pic>
        <p:nvPicPr>
          <p:cNvPr id="3" name="Grafik 2"/>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51520" y="5643364"/>
            <a:ext cx="1594716" cy="1025996"/>
          </a:xfrm>
          <a:prstGeom prst="rect">
            <a:avLst/>
          </a:prstGeom>
        </p:spPr>
      </p:pic>
      <p:sp>
        <p:nvSpPr>
          <p:cNvPr id="9" name="Foliennummernplatzhalter 8"/>
          <p:cNvSpPr>
            <a:spLocks noGrp="1"/>
          </p:cNvSpPr>
          <p:nvPr>
            <p:ph type="sldNum" sz="quarter" idx="12"/>
          </p:nvPr>
        </p:nvSpPr>
        <p:spPr/>
        <p:txBody>
          <a:bodyPr/>
          <a:lstStyle/>
          <a:p>
            <a:fld id="{2FF586BC-B1D0-46E9-B07F-94C8E81EA876}" type="slidenum">
              <a:rPr lang="de-DE" smtClean="0"/>
              <a:t>46</a:t>
            </a:fld>
            <a:endParaRPr lang="de-DE" dirty="0"/>
          </a:p>
        </p:txBody>
      </p:sp>
    </p:spTree>
    <p:extLst>
      <p:ext uri="{BB962C8B-B14F-4D97-AF65-F5344CB8AC3E}">
        <p14:creationId xmlns:p14="http://schemas.microsoft.com/office/powerpoint/2010/main" val="269561419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Grafik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580112" y="5208676"/>
            <a:ext cx="3563888" cy="1649323"/>
          </a:xfrm>
          <a:prstGeom prst="rect">
            <a:avLst/>
          </a:prstGeom>
        </p:spPr>
      </p:pic>
      <p:sp>
        <p:nvSpPr>
          <p:cNvPr id="2" name="Textfeld 1"/>
          <p:cNvSpPr txBox="1"/>
          <p:nvPr/>
        </p:nvSpPr>
        <p:spPr>
          <a:xfrm>
            <a:off x="0" y="620688"/>
            <a:ext cx="9144000" cy="538609"/>
          </a:xfrm>
          <a:prstGeom prst="rect">
            <a:avLst/>
          </a:prstGeom>
          <a:noFill/>
        </p:spPr>
        <p:txBody>
          <a:bodyPr wrap="square" rtlCol="0">
            <a:spAutoFit/>
          </a:bodyPr>
          <a:lstStyle/>
          <a:p>
            <a:pPr algn="ctr"/>
            <a:r>
              <a:rPr lang="de-AT" sz="2900" b="1" dirty="0"/>
              <a:t>V. Informationsflussgestaltung im Aufsichtsrat</a:t>
            </a:r>
            <a:endParaRPr lang="de-AT" sz="2700" b="1" dirty="0"/>
          </a:p>
        </p:txBody>
      </p:sp>
      <p:sp>
        <p:nvSpPr>
          <p:cNvPr id="7" name="Textfeld 6"/>
          <p:cNvSpPr txBox="1"/>
          <p:nvPr/>
        </p:nvSpPr>
        <p:spPr>
          <a:xfrm>
            <a:off x="647564" y="1618909"/>
            <a:ext cx="7848872" cy="5878532"/>
          </a:xfrm>
          <a:prstGeom prst="rect">
            <a:avLst/>
          </a:prstGeom>
          <a:noFill/>
        </p:spPr>
        <p:txBody>
          <a:bodyPr wrap="square" rtlCol="0">
            <a:spAutoFit/>
          </a:bodyPr>
          <a:lstStyle/>
          <a:p>
            <a:pPr marL="436562" indent="-342900" algn="just">
              <a:buFont typeface="Arial" panose="020B0604020202020204" pitchFamily="34" charset="0"/>
              <a:buChar char="•"/>
              <a:tabLst>
                <a:tab pos="987425" algn="l"/>
              </a:tabLst>
            </a:pPr>
            <a:r>
              <a:rPr lang="de-AT" sz="2200" dirty="0"/>
              <a:t>Implementierung eines Aufsichtsrats-Informationssystems:</a:t>
            </a:r>
          </a:p>
          <a:p>
            <a:pPr marL="893762" lvl="1" indent="-342900" algn="just">
              <a:buFont typeface="Arial" panose="020B0604020202020204" pitchFamily="34" charset="0"/>
              <a:buChar char="•"/>
              <a:tabLst>
                <a:tab pos="987425" algn="l"/>
              </a:tabLst>
            </a:pPr>
            <a:endParaRPr lang="de-AT" sz="1400" dirty="0"/>
          </a:p>
          <a:p>
            <a:pPr marL="893762" lvl="1" indent="-342900" algn="just">
              <a:buFont typeface="Arial" panose="020B0604020202020204" pitchFamily="34" charset="0"/>
              <a:buChar char="•"/>
              <a:tabLst>
                <a:tab pos="987425" algn="l"/>
              </a:tabLst>
            </a:pPr>
            <a:r>
              <a:rPr lang="de-AT" sz="2200" dirty="0"/>
              <a:t>Zunehmende Komplexität in der Unternehmensführung verlangt nach einer Datenbank, auf die alle Aufsichtsratsmitglieder zugreifen können</a:t>
            </a:r>
          </a:p>
          <a:p>
            <a:pPr marL="893762" lvl="1" indent="-342900" algn="just">
              <a:buFont typeface="Arial" panose="020B0604020202020204" pitchFamily="34" charset="0"/>
              <a:buChar char="•"/>
              <a:tabLst>
                <a:tab pos="987425" algn="l"/>
              </a:tabLst>
            </a:pPr>
            <a:endParaRPr lang="de-AT" sz="1400" dirty="0"/>
          </a:p>
          <a:p>
            <a:pPr marL="893762" lvl="1" indent="-342900" algn="just">
              <a:buFont typeface="Arial" panose="020B0604020202020204" pitchFamily="34" charset="0"/>
              <a:buChar char="•"/>
              <a:tabLst>
                <a:tab pos="987425" algn="l"/>
              </a:tabLst>
            </a:pPr>
            <a:r>
              <a:rPr lang="de-AT" sz="2200" dirty="0"/>
              <a:t>Es liegt in der Verantwortung des einzelnen Aufsichtsratsmitglieds, die richtigen Fragen zu stellen und die erforderlichen Unterlagen einzuholen</a:t>
            </a:r>
          </a:p>
          <a:p>
            <a:pPr marL="893762" lvl="1" indent="-342900" algn="just">
              <a:buFont typeface="Arial" panose="020B0604020202020204" pitchFamily="34" charset="0"/>
              <a:buChar char="•"/>
              <a:tabLst>
                <a:tab pos="987425" algn="l"/>
              </a:tabLst>
            </a:pPr>
            <a:endParaRPr lang="de-AT" sz="1400" dirty="0"/>
          </a:p>
          <a:p>
            <a:pPr marL="893762" lvl="1" indent="-342900" algn="just">
              <a:buFont typeface="Arial" panose="020B0604020202020204" pitchFamily="34" charset="0"/>
              <a:buChar char="•"/>
              <a:tabLst>
                <a:tab pos="987425" algn="l"/>
              </a:tabLst>
            </a:pPr>
            <a:r>
              <a:rPr lang="de-AT" sz="2200" dirty="0"/>
              <a:t>Informationssystem zur Vermeidung einer Monopolisierung der Informationen beim Aufsichtsratsvorsitzenden</a:t>
            </a:r>
          </a:p>
          <a:p>
            <a:pPr marL="893762" lvl="1" indent="-342900" algn="just">
              <a:buFont typeface="Arial" panose="020B0604020202020204" pitchFamily="34" charset="0"/>
              <a:buChar char="•"/>
              <a:tabLst>
                <a:tab pos="987425" algn="l"/>
              </a:tabLst>
            </a:pPr>
            <a:endParaRPr lang="de-AT" sz="2200" dirty="0"/>
          </a:p>
          <a:p>
            <a:pPr marL="550862" lvl="1" algn="just">
              <a:tabLst>
                <a:tab pos="987425" algn="l"/>
              </a:tabLst>
            </a:pPr>
            <a:r>
              <a:rPr lang="de-AT" sz="2000" i="1" dirty="0"/>
              <a:t>	</a:t>
            </a:r>
          </a:p>
          <a:p>
            <a:pPr marL="1166813" lvl="2" algn="just">
              <a:tabLst>
                <a:tab pos="1166813" algn="l"/>
              </a:tabLst>
            </a:pPr>
            <a:endParaRPr lang="de-AT" sz="2000" i="1" dirty="0"/>
          </a:p>
          <a:p>
            <a:pPr marL="531812" lvl="1" algn="just">
              <a:tabLst>
                <a:tab pos="1166813" algn="l"/>
              </a:tabLst>
            </a:pPr>
            <a:endParaRPr lang="de-AT" sz="2200" dirty="0"/>
          </a:p>
          <a:p>
            <a:pPr marL="1166813" lvl="2" algn="just">
              <a:tabLst>
                <a:tab pos="1166813" algn="l"/>
              </a:tabLst>
            </a:pPr>
            <a:endParaRPr lang="de-AT" sz="2200" dirty="0"/>
          </a:p>
          <a:p>
            <a:pPr marL="893762" lvl="1" indent="-342900" algn="just">
              <a:buFont typeface="Arial" panose="020B0604020202020204" pitchFamily="34" charset="0"/>
              <a:buChar char="•"/>
              <a:tabLst>
                <a:tab pos="987425" algn="l"/>
              </a:tabLst>
            </a:pPr>
            <a:endParaRPr lang="de-AT" sz="2200" dirty="0"/>
          </a:p>
        </p:txBody>
      </p:sp>
      <p:pic>
        <p:nvPicPr>
          <p:cNvPr id="3" name="Grafik 2"/>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51520" y="5643364"/>
            <a:ext cx="1594716" cy="1025996"/>
          </a:xfrm>
          <a:prstGeom prst="rect">
            <a:avLst/>
          </a:prstGeom>
        </p:spPr>
      </p:pic>
      <p:sp>
        <p:nvSpPr>
          <p:cNvPr id="9" name="Foliennummernplatzhalter 8"/>
          <p:cNvSpPr>
            <a:spLocks noGrp="1"/>
          </p:cNvSpPr>
          <p:nvPr>
            <p:ph type="sldNum" sz="quarter" idx="12"/>
          </p:nvPr>
        </p:nvSpPr>
        <p:spPr/>
        <p:txBody>
          <a:bodyPr/>
          <a:lstStyle/>
          <a:p>
            <a:fld id="{2FF586BC-B1D0-46E9-B07F-94C8E81EA876}" type="slidenum">
              <a:rPr lang="de-DE" smtClean="0"/>
              <a:t>47</a:t>
            </a:fld>
            <a:endParaRPr lang="de-DE" dirty="0"/>
          </a:p>
        </p:txBody>
      </p:sp>
    </p:spTree>
    <p:extLst>
      <p:ext uri="{BB962C8B-B14F-4D97-AF65-F5344CB8AC3E}">
        <p14:creationId xmlns:p14="http://schemas.microsoft.com/office/powerpoint/2010/main" val="2709522612"/>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Grafik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580112" y="5208676"/>
            <a:ext cx="3563888" cy="1649323"/>
          </a:xfrm>
          <a:prstGeom prst="rect">
            <a:avLst/>
          </a:prstGeom>
        </p:spPr>
      </p:pic>
      <p:sp>
        <p:nvSpPr>
          <p:cNvPr id="2" name="Textfeld 1"/>
          <p:cNvSpPr txBox="1"/>
          <p:nvPr/>
        </p:nvSpPr>
        <p:spPr>
          <a:xfrm>
            <a:off x="0" y="620688"/>
            <a:ext cx="9144000" cy="538609"/>
          </a:xfrm>
          <a:prstGeom prst="rect">
            <a:avLst/>
          </a:prstGeom>
          <a:noFill/>
        </p:spPr>
        <p:txBody>
          <a:bodyPr wrap="square" rtlCol="0">
            <a:spAutoFit/>
          </a:bodyPr>
          <a:lstStyle/>
          <a:p>
            <a:pPr algn="ctr"/>
            <a:r>
              <a:rPr lang="de-AT" sz="2900" b="1" dirty="0"/>
              <a:t>V. Informationsflussgestaltung im Aufsichtsrat</a:t>
            </a:r>
            <a:endParaRPr lang="de-AT" sz="2700" b="1" dirty="0"/>
          </a:p>
        </p:txBody>
      </p:sp>
      <p:sp>
        <p:nvSpPr>
          <p:cNvPr id="7" name="Textfeld 6"/>
          <p:cNvSpPr txBox="1"/>
          <p:nvPr/>
        </p:nvSpPr>
        <p:spPr>
          <a:xfrm>
            <a:off x="647564" y="1268760"/>
            <a:ext cx="7848872" cy="6340197"/>
          </a:xfrm>
          <a:prstGeom prst="rect">
            <a:avLst/>
          </a:prstGeom>
          <a:noFill/>
        </p:spPr>
        <p:txBody>
          <a:bodyPr wrap="square" rtlCol="0">
            <a:spAutoFit/>
          </a:bodyPr>
          <a:lstStyle/>
          <a:p>
            <a:pPr marL="436562" indent="-342900" algn="just">
              <a:buFont typeface="Arial" panose="020B0604020202020204" pitchFamily="34" charset="0"/>
              <a:buChar char="•"/>
              <a:tabLst>
                <a:tab pos="987425" algn="l"/>
              </a:tabLst>
            </a:pPr>
            <a:r>
              <a:rPr lang="de-AT" sz="2000" dirty="0"/>
              <a:t>Implementierung eines Aufsichtsrats-Informationssystems:</a:t>
            </a:r>
          </a:p>
          <a:p>
            <a:pPr marL="893762" lvl="1" indent="-342900" algn="just">
              <a:buFont typeface="Arial" panose="020B0604020202020204" pitchFamily="34" charset="0"/>
              <a:buChar char="•"/>
              <a:tabLst>
                <a:tab pos="987425" algn="l"/>
              </a:tabLst>
            </a:pPr>
            <a:endParaRPr lang="de-AT" sz="2000" dirty="0"/>
          </a:p>
          <a:p>
            <a:pPr marL="893762" lvl="1" indent="-342900" algn="just">
              <a:buFont typeface="Arial" panose="020B0604020202020204" pitchFamily="34" charset="0"/>
              <a:buChar char="•"/>
              <a:tabLst>
                <a:tab pos="987425" algn="l"/>
              </a:tabLst>
            </a:pPr>
            <a:r>
              <a:rPr lang="de-AT" sz="2000" dirty="0"/>
              <a:t>Es gehört zur Aufgabe des Aufsichtsratsvorsitzenden die anderen Aufsichtsratsmitglieder in den Informationsfluss einzubinden</a:t>
            </a:r>
          </a:p>
          <a:p>
            <a:pPr marL="893762" lvl="1" indent="-342900" algn="just">
              <a:buFont typeface="Arial" panose="020B0604020202020204" pitchFamily="34" charset="0"/>
              <a:buChar char="•"/>
              <a:tabLst>
                <a:tab pos="987425" algn="l"/>
              </a:tabLst>
            </a:pPr>
            <a:r>
              <a:rPr lang="de-AT" sz="2000" dirty="0"/>
              <a:t>Aufsichtsratsvorsitzender muss auch „Informations-Subkulturen“ unterbinden (</a:t>
            </a:r>
            <a:r>
              <a:rPr lang="de-AT" sz="2000" dirty="0" err="1"/>
              <a:t>zB</a:t>
            </a:r>
            <a:r>
              <a:rPr lang="de-AT" sz="2000" dirty="0"/>
              <a:t> regelmäßig Treffen von Gremien, die weder Plenum noch Ausschuss sind)</a:t>
            </a:r>
          </a:p>
          <a:p>
            <a:pPr marL="893762" lvl="1" indent="-342900" algn="just">
              <a:buFont typeface="Arial" panose="020B0604020202020204" pitchFamily="34" charset="0"/>
              <a:buChar char="•"/>
              <a:tabLst>
                <a:tab pos="987425" algn="l"/>
              </a:tabLst>
            </a:pPr>
            <a:endParaRPr lang="de-AT" sz="2000" dirty="0"/>
          </a:p>
          <a:p>
            <a:pPr marL="893762" lvl="1" indent="-342900" algn="just">
              <a:buFont typeface="Arial" panose="020B0604020202020204" pitchFamily="34" charset="0"/>
              <a:buChar char="•"/>
              <a:tabLst>
                <a:tab pos="987425" algn="l"/>
              </a:tabLst>
            </a:pPr>
            <a:r>
              <a:rPr lang="de-AT" sz="2000" dirty="0"/>
              <a:t>Das Aufsichtsratsinformationssystem ermöglicht die technischen Abwicklung der Informationsflussgestaltung und beruht in der Praxis auf der Anwendung von Sicherheitsstandards am aktuellen Stand der Technik (zB bekommen Aufsichtsratsmitglieder einen TAN auf ihr Handy, den sie beim Log-in in die Datenbank benötigen)</a:t>
            </a:r>
          </a:p>
          <a:p>
            <a:pPr marL="893762" lvl="1" indent="-342900" algn="just">
              <a:buFont typeface="Arial" panose="020B0604020202020204" pitchFamily="34" charset="0"/>
              <a:buChar char="•"/>
              <a:tabLst>
                <a:tab pos="987425" algn="l"/>
              </a:tabLst>
            </a:pPr>
            <a:endParaRPr lang="de-AT" sz="2000" dirty="0"/>
          </a:p>
          <a:p>
            <a:pPr marL="550862" lvl="1" algn="just">
              <a:tabLst>
                <a:tab pos="987425" algn="l"/>
              </a:tabLst>
            </a:pPr>
            <a:r>
              <a:rPr lang="de-AT" sz="2000" i="1" dirty="0"/>
              <a:t>	</a:t>
            </a:r>
          </a:p>
          <a:p>
            <a:pPr marL="1166813" lvl="2" algn="just">
              <a:tabLst>
                <a:tab pos="1166813" algn="l"/>
              </a:tabLst>
            </a:pPr>
            <a:endParaRPr lang="de-AT" sz="2000" i="1" dirty="0"/>
          </a:p>
          <a:p>
            <a:pPr marL="531812" lvl="1" algn="just">
              <a:tabLst>
                <a:tab pos="1166813" algn="l"/>
              </a:tabLst>
            </a:pPr>
            <a:endParaRPr lang="de-AT" sz="2200" dirty="0"/>
          </a:p>
          <a:p>
            <a:pPr marL="1166813" lvl="2" algn="just">
              <a:tabLst>
                <a:tab pos="1166813" algn="l"/>
              </a:tabLst>
            </a:pPr>
            <a:endParaRPr lang="de-AT" sz="2200" dirty="0"/>
          </a:p>
          <a:p>
            <a:pPr marL="893762" lvl="1" indent="-342900" algn="just">
              <a:buFont typeface="Arial" panose="020B0604020202020204" pitchFamily="34" charset="0"/>
              <a:buChar char="•"/>
              <a:tabLst>
                <a:tab pos="987425" algn="l"/>
              </a:tabLst>
            </a:pPr>
            <a:endParaRPr lang="de-AT" sz="2200" dirty="0"/>
          </a:p>
        </p:txBody>
      </p:sp>
      <p:pic>
        <p:nvPicPr>
          <p:cNvPr id="3" name="Grafik 2"/>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51520" y="5643364"/>
            <a:ext cx="1594716" cy="1025996"/>
          </a:xfrm>
          <a:prstGeom prst="rect">
            <a:avLst/>
          </a:prstGeom>
        </p:spPr>
      </p:pic>
      <p:sp>
        <p:nvSpPr>
          <p:cNvPr id="9" name="Foliennummernplatzhalter 8"/>
          <p:cNvSpPr>
            <a:spLocks noGrp="1"/>
          </p:cNvSpPr>
          <p:nvPr>
            <p:ph type="sldNum" sz="quarter" idx="12"/>
          </p:nvPr>
        </p:nvSpPr>
        <p:spPr/>
        <p:txBody>
          <a:bodyPr/>
          <a:lstStyle/>
          <a:p>
            <a:fld id="{2FF586BC-B1D0-46E9-B07F-94C8E81EA876}" type="slidenum">
              <a:rPr lang="de-DE" smtClean="0"/>
              <a:t>48</a:t>
            </a:fld>
            <a:endParaRPr lang="de-DE" dirty="0"/>
          </a:p>
        </p:txBody>
      </p:sp>
    </p:spTree>
    <p:extLst>
      <p:ext uri="{BB962C8B-B14F-4D97-AF65-F5344CB8AC3E}">
        <p14:creationId xmlns:p14="http://schemas.microsoft.com/office/powerpoint/2010/main" val="77748613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Grafik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580112" y="5208676"/>
            <a:ext cx="3563888" cy="1649323"/>
          </a:xfrm>
          <a:prstGeom prst="rect">
            <a:avLst/>
          </a:prstGeom>
        </p:spPr>
      </p:pic>
      <p:sp>
        <p:nvSpPr>
          <p:cNvPr id="2" name="Textfeld 1"/>
          <p:cNvSpPr txBox="1"/>
          <p:nvPr/>
        </p:nvSpPr>
        <p:spPr>
          <a:xfrm>
            <a:off x="0" y="620688"/>
            <a:ext cx="9144000" cy="538609"/>
          </a:xfrm>
          <a:prstGeom prst="rect">
            <a:avLst/>
          </a:prstGeom>
          <a:noFill/>
        </p:spPr>
        <p:txBody>
          <a:bodyPr wrap="square" rtlCol="0">
            <a:spAutoFit/>
          </a:bodyPr>
          <a:lstStyle/>
          <a:p>
            <a:pPr algn="ctr"/>
            <a:r>
              <a:rPr lang="de-AT" sz="2900" b="1" dirty="0"/>
              <a:t>V. Informationsflussgestaltung im Aufsichtsrat</a:t>
            </a:r>
            <a:endParaRPr lang="de-AT" sz="2700" b="1" dirty="0"/>
          </a:p>
        </p:txBody>
      </p:sp>
      <p:sp>
        <p:nvSpPr>
          <p:cNvPr id="7" name="Textfeld 6"/>
          <p:cNvSpPr txBox="1"/>
          <p:nvPr/>
        </p:nvSpPr>
        <p:spPr>
          <a:xfrm>
            <a:off x="647564" y="1618909"/>
            <a:ext cx="7848872" cy="4832092"/>
          </a:xfrm>
          <a:prstGeom prst="rect">
            <a:avLst/>
          </a:prstGeom>
          <a:noFill/>
        </p:spPr>
        <p:txBody>
          <a:bodyPr wrap="square" rtlCol="0">
            <a:spAutoFit/>
          </a:bodyPr>
          <a:lstStyle/>
          <a:p>
            <a:pPr marL="436562" indent="-342900" algn="just">
              <a:buFont typeface="Arial" panose="020B0604020202020204" pitchFamily="34" charset="0"/>
              <a:buChar char="•"/>
              <a:tabLst>
                <a:tab pos="987425" algn="l"/>
              </a:tabLst>
            </a:pPr>
            <a:r>
              <a:rPr lang="de-AT" sz="2200" dirty="0"/>
              <a:t>Aufsichtsratsvorsitzende als Empfangszuständiger?</a:t>
            </a:r>
          </a:p>
          <a:p>
            <a:pPr marL="550862" lvl="1" algn="just">
              <a:tabLst>
                <a:tab pos="987425" algn="l"/>
              </a:tabLst>
            </a:pPr>
            <a:endParaRPr lang="de-AT" sz="2200" dirty="0"/>
          </a:p>
          <a:p>
            <a:pPr marL="893762" lvl="1" indent="-342900" algn="just">
              <a:buFont typeface="Arial" panose="020B0604020202020204" pitchFamily="34" charset="0"/>
              <a:buChar char="•"/>
              <a:tabLst>
                <a:tab pos="987425" algn="l"/>
              </a:tabLst>
            </a:pPr>
            <a:r>
              <a:rPr lang="de-AT" sz="2200" dirty="0"/>
              <a:t>Aufsichtsrat hat den Vorstand zu überwachen</a:t>
            </a:r>
          </a:p>
          <a:p>
            <a:pPr marL="893762" lvl="1" indent="-342900" algn="just">
              <a:buFont typeface="Arial" panose="020B0604020202020204" pitchFamily="34" charset="0"/>
              <a:buChar char="•"/>
              <a:tabLst>
                <a:tab pos="987425" algn="l"/>
              </a:tabLst>
            </a:pPr>
            <a:endParaRPr lang="de-AT" sz="2200" dirty="0"/>
          </a:p>
          <a:p>
            <a:pPr marL="893762" lvl="1" indent="-342900" algn="just">
              <a:buFont typeface="Arial" panose="020B0604020202020204" pitchFamily="34" charset="0"/>
              <a:buChar char="•"/>
              <a:tabLst>
                <a:tab pos="987425" algn="l"/>
              </a:tabLst>
            </a:pPr>
            <a:r>
              <a:rPr lang="de-AT" sz="2200" dirty="0"/>
              <a:t>Wesentliches Instrument der Überwachung sind Berichte des Vorstands an den Aufsichtsrat</a:t>
            </a:r>
          </a:p>
          <a:p>
            <a:pPr marL="893762" lvl="1" indent="-342900" algn="just">
              <a:buFont typeface="Arial" panose="020B0604020202020204" pitchFamily="34" charset="0"/>
              <a:buChar char="•"/>
              <a:tabLst>
                <a:tab pos="987425" algn="l"/>
              </a:tabLst>
            </a:pPr>
            <a:endParaRPr lang="de-AT" sz="2200" dirty="0"/>
          </a:p>
          <a:p>
            <a:pPr marL="893762" lvl="1" indent="-342900" algn="just">
              <a:buFont typeface="Arial" panose="020B0604020202020204" pitchFamily="34" charset="0"/>
              <a:buChar char="•"/>
              <a:tabLst>
                <a:tab pos="987425" algn="l"/>
              </a:tabLst>
            </a:pPr>
            <a:r>
              <a:rPr lang="de-AT" sz="2200" dirty="0"/>
              <a:t>In der Regel sind </a:t>
            </a:r>
            <a:r>
              <a:rPr lang="de-AT" sz="2200" b="1" dirty="0"/>
              <a:t>Berichte an den Gesamtaufsichtsrat zu erstatten</a:t>
            </a:r>
          </a:p>
          <a:p>
            <a:pPr marL="893762" lvl="1" indent="-342900" algn="just">
              <a:buFont typeface="Arial" panose="020B0604020202020204" pitchFamily="34" charset="0"/>
              <a:buChar char="•"/>
              <a:tabLst>
                <a:tab pos="987425" algn="l"/>
              </a:tabLst>
            </a:pPr>
            <a:endParaRPr lang="de-AT" sz="2200" dirty="0"/>
          </a:p>
          <a:p>
            <a:pPr marL="893762" lvl="1" indent="-342900" algn="just">
              <a:buFont typeface="Arial" panose="020B0604020202020204" pitchFamily="34" charset="0"/>
              <a:buChar char="•"/>
              <a:tabLst>
                <a:tab pos="987425" algn="l"/>
              </a:tabLst>
            </a:pPr>
            <a:endParaRPr lang="de-AT" sz="2200" dirty="0"/>
          </a:p>
          <a:p>
            <a:pPr marL="893762" lvl="1" indent="-342900" algn="just">
              <a:buFont typeface="Arial" panose="020B0604020202020204" pitchFamily="34" charset="0"/>
              <a:buChar char="•"/>
              <a:tabLst>
                <a:tab pos="987425" algn="l"/>
              </a:tabLst>
            </a:pPr>
            <a:endParaRPr lang="de-AT" sz="2200" dirty="0"/>
          </a:p>
          <a:p>
            <a:pPr marL="893762" lvl="1" indent="-342900" algn="just">
              <a:buFont typeface="Arial" panose="020B0604020202020204" pitchFamily="34" charset="0"/>
              <a:buChar char="•"/>
              <a:tabLst>
                <a:tab pos="987425" algn="l"/>
              </a:tabLst>
            </a:pPr>
            <a:endParaRPr lang="de-AT" sz="2200" dirty="0"/>
          </a:p>
          <a:p>
            <a:pPr marL="893762" lvl="1" indent="-342900" algn="just">
              <a:buFont typeface="Arial" panose="020B0604020202020204" pitchFamily="34" charset="0"/>
              <a:buChar char="•"/>
              <a:tabLst>
                <a:tab pos="987425" algn="l"/>
              </a:tabLst>
            </a:pPr>
            <a:endParaRPr lang="de-AT" sz="2200" dirty="0"/>
          </a:p>
        </p:txBody>
      </p:sp>
      <p:pic>
        <p:nvPicPr>
          <p:cNvPr id="3" name="Grafik 2"/>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51520" y="5643364"/>
            <a:ext cx="1594716" cy="1025996"/>
          </a:xfrm>
          <a:prstGeom prst="rect">
            <a:avLst/>
          </a:prstGeom>
        </p:spPr>
      </p:pic>
      <p:sp>
        <p:nvSpPr>
          <p:cNvPr id="9" name="Foliennummernplatzhalter 8"/>
          <p:cNvSpPr>
            <a:spLocks noGrp="1"/>
          </p:cNvSpPr>
          <p:nvPr>
            <p:ph type="sldNum" sz="quarter" idx="12"/>
          </p:nvPr>
        </p:nvSpPr>
        <p:spPr/>
        <p:txBody>
          <a:bodyPr/>
          <a:lstStyle/>
          <a:p>
            <a:fld id="{2FF586BC-B1D0-46E9-B07F-94C8E81EA876}" type="slidenum">
              <a:rPr lang="de-DE" smtClean="0"/>
              <a:t>49</a:t>
            </a:fld>
            <a:endParaRPr lang="de-DE" dirty="0"/>
          </a:p>
        </p:txBody>
      </p:sp>
    </p:spTree>
    <p:extLst>
      <p:ext uri="{BB962C8B-B14F-4D97-AF65-F5344CB8AC3E}">
        <p14:creationId xmlns:p14="http://schemas.microsoft.com/office/powerpoint/2010/main" val="2116489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Grafik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580112" y="5208676"/>
            <a:ext cx="3563888" cy="1649323"/>
          </a:xfrm>
          <a:prstGeom prst="rect">
            <a:avLst/>
          </a:prstGeom>
        </p:spPr>
      </p:pic>
      <p:sp>
        <p:nvSpPr>
          <p:cNvPr id="2" name="Textfeld 1"/>
          <p:cNvSpPr txBox="1"/>
          <p:nvPr/>
        </p:nvSpPr>
        <p:spPr>
          <a:xfrm>
            <a:off x="683568" y="953374"/>
            <a:ext cx="7848872" cy="646331"/>
          </a:xfrm>
          <a:prstGeom prst="rect">
            <a:avLst/>
          </a:prstGeom>
          <a:noFill/>
        </p:spPr>
        <p:txBody>
          <a:bodyPr wrap="square" rtlCol="0">
            <a:spAutoFit/>
          </a:bodyPr>
          <a:lstStyle/>
          <a:p>
            <a:pPr algn="ctr"/>
            <a:r>
              <a:rPr lang="de-AT" sz="3600" b="1" dirty="0"/>
              <a:t>I. Bestellung und Beendigung</a:t>
            </a:r>
          </a:p>
        </p:txBody>
      </p:sp>
      <p:sp>
        <p:nvSpPr>
          <p:cNvPr id="7" name="Textfeld 6"/>
          <p:cNvSpPr txBox="1"/>
          <p:nvPr/>
        </p:nvSpPr>
        <p:spPr>
          <a:xfrm>
            <a:off x="683568" y="1772816"/>
            <a:ext cx="7848872" cy="3939540"/>
          </a:xfrm>
          <a:prstGeom prst="rect">
            <a:avLst/>
          </a:prstGeom>
          <a:noFill/>
        </p:spPr>
        <p:txBody>
          <a:bodyPr wrap="square" rtlCol="0">
            <a:spAutoFit/>
          </a:bodyPr>
          <a:lstStyle/>
          <a:p>
            <a:pPr marL="536575" indent="-536575" algn="just">
              <a:buFont typeface="Arial" panose="020B0604020202020204" pitchFamily="34" charset="0"/>
              <a:buChar char="•"/>
            </a:pPr>
            <a:r>
              <a:rPr lang="de-AT" sz="2200" dirty="0"/>
              <a:t>Bestellung:</a:t>
            </a:r>
          </a:p>
          <a:p>
            <a:pPr algn="just"/>
            <a:endParaRPr lang="de-AT" sz="2400" dirty="0"/>
          </a:p>
          <a:p>
            <a:pPr marL="987425" lvl="1" indent="-436563" algn="just">
              <a:buFont typeface="Arial" panose="020B0604020202020204" pitchFamily="34" charset="0"/>
              <a:buChar char="•"/>
              <a:tabLst>
                <a:tab pos="987425" algn="l"/>
              </a:tabLst>
            </a:pPr>
            <a:r>
              <a:rPr lang="de-AT" sz="2200" dirty="0"/>
              <a:t>Aufsichtsratsvorsitzende/r kann aus Gruppe der Kapitalvertreter oder der Arbeitnehmervertreter stammen </a:t>
            </a:r>
          </a:p>
          <a:p>
            <a:pPr marL="987425" lvl="1" indent="-436563" algn="just">
              <a:buFont typeface="Arial" panose="020B0604020202020204" pitchFamily="34" charset="0"/>
              <a:buChar char="•"/>
              <a:tabLst>
                <a:tab pos="987425" algn="l"/>
              </a:tabLst>
            </a:pPr>
            <a:r>
              <a:rPr lang="de-AT" sz="2200" dirty="0"/>
              <a:t>Für Wahl des/der Aufsichtsratsvorsitzenden und (ersten) Stellvertreters ist eine doppelte Mehrheit erforderlich </a:t>
            </a:r>
          </a:p>
          <a:p>
            <a:pPr marL="550862" lvl="1" algn="just">
              <a:tabLst>
                <a:tab pos="987425" algn="l"/>
              </a:tabLst>
            </a:pPr>
            <a:r>
              <a:rPr lang="de-AT" sz="2200" dirty="0"/>
              <a:t>	</a:t>
            </a:r>
            <a:r>
              <a:rPr lang="sv-SE" sz="2200" dirty="0"/>
              <a:t>(§ 110 Abs 3 ArbVG)</a:t>
            </a:r>
            <a:r>
              <a:rPr lang="de-AT" sz="2200" dirty="0"/>
              <a:t>:</a:t>
            </a:r>
          </a:p>
          <a:p>
            <a:pPr marL="1901825" lvl="3" indent="-436563" algn="just">
              <a:buFont typeface="Arial" panose="020B0604020202020204" pitchFamily="34" charset="0"/>
              <a:buChar char="•"/>
              <a:tabLst>
                <a:tab pos="987425" algn="l"/>
              </a:tabLst>
            </a:pPr>
            <a:r>
              <a:rPr lang="de-AT" sz="2200" dirty="0"/>
              <a:t>allgemeine aktienrechtliche Beschluss-erfordernisse und zusätzlich</a:t>
            </a:r>
          </a:p>
          <a:p>
            <a:pPr marL="1901825" lvl="3" indent="-436563" algn="just">
              <a:buFont typeface="Arial" panose="020B0604020202020204" pitchFamily="34" charset="0"/>
              <a:buChar char="•"/>
              <a:tabLst>
                <a:tab pos="987425" algn="l"/>
              </a:tabLst>
            </a:pPr>
            <a:r>
              <a:rPr lang="sv-SE" sz="2200" dirty="0"/>
              <a:t>Mehrheit der Kapitalvertreter (unabhängig von Anwesenheit in Sitzung)</a:t>
            </a:r>
          </a:p>
        </p:txBody>
      </p:sp>
      <p:pic>
        <p:nvPicPr>
          <p:cNvPr id="8" name="Grafik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51520" y="5643364"/>
            <a:ext cx="1594716" cy="1025996"/>
          </a:xfrm>
          <a:prstGeom prst="rect">
            <a:avLst/>
          </a:prstGeom>
        </p:spPr>
      </p:pic>
      <p:sp>
        <p:nvSpPr>
          <p:cNvPr id="9" name="Foliennummernplatzhalter 8"/>
          <p:cNvSpPr>
            <a:spLocks noGrp="1"/>
          </p:cNvSpPr>
          <p:nvPr>
            <p:ph type="sldNum" sz="quarter" idx="12"/>
          </p:nvPr>
        </p:nvSpPr>
        <p:spPr/>
        <p:txBody>
          <a:bodyPr/>
          <a:lstStyle/>
          <a:p>
            <a:fld id="{2FF586BC-B1D0-46E9-B07F-94C8E81EA876}" type="slidenum">
              <a:rPr lang="de-DE" smtClean="0"/>
              <a:t>5</a:t>
            </a:fld>
            <a:endParaRPr lang="de-DE" dirty="0"/>
          </a:p>
        </p:txBody>
      </p:sp>
    </p:spTree>
    <p:extLst>
      <p:ext uri="{BB962C8B-B14F-4D97-AF65-F5344CB8AC3E}">
        <p14:creationId xmlns:p14="http://schemas.microsoft.com/office/powerpoint/2010/main" val="2459102625"/>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Grafik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580112" y="5208676"/>
            <a:ext cx="3563888" cy="1649323"/>
          </a:xfrm>
          <a:prstGeom prst="rect">
            <a:avLst/>
          </a:prstGeom>
        </p:spPr>
      </p:pic>
      <p:sp>
        <p:nvSpPr>
          <p:cNvPr id="2" name="Textfeld 1"/>
          <p:cNvSpPr txBox="1"/>
          <p:nvPr/>
        </p:nvSpPr>
        <p:spPr>
          <a:xfrm>
            <a:off x="0" y="620688"/>
            <a:ext cx="9144000" cy="538609"/>
          </a:xfrm>
          <a:prstGeom prst="rect">
            <a:avLst/>
          </a:prstGeom>
          <a:noFill/>
        </p:spPr>
        <p:txBody>
          <a:bodyPr wrap="square" rtlCol="0">
            <a:spAutoFit/>
          </a:bodyPr>
          <a:lstStyle/>
          <a:p>
            <a:pPr algn="ctr"/>
            <a:r>
              <a:rPr lang="de-AT" sz="2900" b="1" dirty="0"/>
              <a:t>V. Informationsflussgestaltung im Aufsichtsrat</a:t>
            </a:r>
            <a:endParaRPr lang="de-AT" sz="2700" b="1" dirty="0"/>
          </a:p>
        </p:txBody>
      </p:sp>
      <p:sp>
        <p:nvSpPr>
          <p:cNvPr id="7" name="Textfeld 6"/>
          <p:cNvSpPr txBox="1"/>
          <p:nvPr/>
        </p:nvSpPr>
        <p:spPr>
          <a:xfrm>
            <a:off x="647564" y="1618909"/>
            <a:ext cx="7848872" cy="5509200"/>
          </a:xfrm>
          <a:prstGeom prst="rect">
            <a:avLst/>
          </a:prstGeom>
          <a:noFill/>
        </p:spPr>
        <p:txBody>
          <a:bodyPr wrap="square" rtlCol="0">
            <a:spAutoFit/>
          </a:bodyPr>
          <a:lstStyle/>
          <a:p>
            <a:pPr marL="436562" indent="-342900" algn="just">
              <a:buFont typeface="Arial" panose="020B0604020202020204" pitchFamily="34" charset="0"/>
              <a:buChar char="•"/>
              <a:tabLst>
                <a:tab pos="987425" algn="l"/>
              </a:tabLst>
            </a:pPr>
            <a:r>
              <a:rPr lang="de-AT" sz="2200" dirty="0"/>
              <a:t>Aufsichtsratsvorsitzender als Empfangszuständiger?</a:t>
            </a:r>
          </a:p>
          <a:p>
            <a:pPr marL="550862" lvl="1" algn="just">
              <a:tabLst>
                <a:tab pos="987425" algn="l"/>
              </a:tabLst>
            </a:pPr>
            <a:endParaRPr lang="de-AT" sz="2200" dirty="0"/>
          </a:p>
          <a:p>
            <a:pPr marL="893762" lvl="1" indent="-342900" algn="just">
              <a:buFont typeface="Arial" panose="020B0604020202020204" pitchFamily="34" charset="0"/>
              <a:buChar char="•"/>
              <a:tabLst>
                <a:tab pos="987425" algn="l"/>
              </a:tabLst>
            </a:pPr>
            <a:r>
              <a:rPr lang="de-AT" sz="2200" dirty="0"/>
              <a:t>Sonderberichte - Empfänger:</a:t>
            </a:r>
          </a:p>
          <a:p>
            <a:pPr marL="893762" lvl="1" indent="-342900" algn="just">
              <a:buFont typeface="Arial" panose="020B0604020202020204" pitchFamily="34" charset="0"/>
              <a:buChar char="•"/>
              <a:tabLst>
                <a:tab pos="987425" algn="l"/>
              </a:tabLst>
            </a:pPr>
            <a:endParaRPr lang="de-AT" sz="2200" dirty="0"/>
          </a:p>
          <a:p>
            <a:pPr marL="1350962" lvl="2" indent="-342900" algn="just">
              <a:buFont typeface="Arial" panose="020B0604020202020204" pitchFamily="34" charset="0"/>
              <a:buChar char="•"/>
              <a:tabLst>
                <a:tab pos="987425" algn="l"/>
              </a:tabLst>
            </a:pPr>
            <a:r>
              <a:rPr lang="de-AT" sz="2200" dirty="0"/>
              <a:t>Sonderberichte betreffend Umstände zur Rentabilität oder Liquidität der Gesellschaft: an Gesamtaufsichtsrat</a:t>
            </a:r>
          </a:p>
          <a:p>
            <a:pPr marL="893762" lvl="1" indent="-342900" algn="just">
              <a:buFont typeface="Arial" panose="020B0604020202020204" pitchFamily="34" charset="0"/>
              <a:buChar char="•"/>
              <a:tabLst>
                <a:tab pos="987425" algn="l"/>
              </a:tabLst>
            </a:pPr>
            <a:endParaRPr lang="de-AT" sz="2200" dirty="0"/>
          </a:p>
          <a:p>
            <a:pPr marL="1350962" lvl="2" indent="-342900" algn="just">
              <a:buFont typeface="Arial" panose="020B0604020202020204" pitchFamily="34" charset="0"/>
              <a:buChar char="•"/>
              <a:tabLst>
                <a:tab pos="987425" algn="l"/>
              </a:tabLst>
            </a:pPr>
            <a:r>
              <a:rPr lang="de-AT" sz="2200" dirty="0"/>
              <a:t>Sonderberichte zu sonstigen wichtigen Themen, die ex ante nicht Rentabilität oder Liquidität der Gesellschaft betreffen: an Aufsichtsratsvorsitzenden  - auch mündlich möglich (§ 81 AktG)</a:t>
            </a:r>
          </a:p>
          <a:p>
            <a:pPr marL="893762" lvl="1" indent="-342900" algn="just">
              <a:buFont typeface="Arial" panose="020B0604020202020204" pitchFamily="34" charset="0"/>
              <a:buChar char="•"/>
              <a:tabLst>
                <a:tab pos="987425" algn="l"/>
              </a:tabLst>
            </a:pPr>
            <a:endParaRPr lang="de-AT" sz="2200" dirty="0"/>
          </a:p>
          <a:p>
            <a:pPr marL="893762" lvl="1" indent="-342900" algn="just">
              <a:buFont typeface="Arial" panose="020B0604020202020204" pitchFamily="34" charset="0"/>
              <a:buChar char="•"/>
              <a:tabLst>
                <a:tab pos="987425" algn="l"/>
              </a:tabLst>
            </a:pPr>
            <a:endParaRPr lang="de-AT" sz="2200" dirty="0"/>
          </a:p>
          <a:p>
            <a:pPr marL="893762" lvl="1" indent="-342900" algn="just">
              <a:buFont typeface="Arial" panose="020B0604020202020204" pitchFamily="34" charset="0"/>
              <a:buChar char="•"/>
              <a:tabLst>
                <a:tab pos="987425" algn="l"/>
              </a:tabLst>
            </a:pPr>
            <a:endParaRPr lang="de-AT" sz="2200" dirty="0"/>
          </a:p>
          <a:p>
            <a:pPr marL="893762" lvl="1" indent="-342900" algn="just">
              <a:buFont typeface="Arial" panose="020B0604020202020204" pitchFamily="34" charset="0"/>
              <a:buChar char="•"/>
              <a:tabLst>
                <a:tab pos="987425" algn="l"/>
              </a:tabLst>
            </a:pPr>
            <a:endParaRPr lang="de-AT" sz="2200" dirty="0"/>
          </a:p>
          <a:p>
            <a:pPr marL="893762" lvl="1" indent="-342900" algn="just">
              <a:buFont typeface="Arial" panose="020B0604020202020204" pitchFamily="34" charset="0"/>
              <a:buChar char="•"/>
              <a:tabLst>
                <a:tab pos="987425" algn="l"/>
              </a:tabLst>
            </a:pPr>
            <a:endParaRPr lang="de-AT" sz="2200" dirty="0"/>
          </a:p>
        </p:txBody>
      </p:sp>
      <p:pic>
        <p:nvPicPr>
          <p:cNvPr id="3" name="Grafik 2"/>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51520" y="5643364"/>
            <a:ext cx="1594716" cy="1025996"/>
          </a:xfrm>
          <a:prstGeom prst="rect">
            <a:avLst/>
          </a:prstGeom>
        </p:spPr>
      </p:pic>
      <p:sp>
        <p:nvSpPr>
          <p:cNvPr id="9" name="Foliennummernplatzhalter 8"/>
          <p:cNvSpPr>
            <a:spLocks noGrp="1"/>
          </p:cNvSpPr>
          <p:nvPr>
            <p:ph type="sldNum" sz="quarter" idx="12"/>
          </p:nvPr>
        </p:nvSpPr>
        <p:spPr/>
        <p:txBody>
          <a:bodyPr/>
          <a:lstStyle/>
          <a:p>
            <a:fld id="{2FF586BC-B1D0-46E9-B07F-94C8E81EA876}" type="slidenum">
              <a:rPr lang="de-DE" smtClean="0"/>
              <a:t>50</a:t>
            </a:fld>
            <a:endParaRPr lang="de-DE" dirty="0"/>
          </a:p>
        </p:txBody>
      </p:sp>
    </p:spTree>
    <p:extLst>
      <p:ext uri="{BB962C8B-B14F-4D97-AF65-F5344CB8AC3E}">
        <p14:creationId xmlns:p14="http://schemas.microsoft.com/office/powerpoint/2010/main" val="1337072655"/>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Grafik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580112" y="5208676"/>
            <a:ext cx="3563888" cy="1649323"/>
          </a:xfrm>
          <a:prstGeom prst="rect">
            <a:avLst/>
          </a:prstGeom>
        </p:spPr>
      </p:pic>
      <p:sp>
        <p:nvSpPr>
          <p:cNvPr id="2" name="Textfeld 1"/>
          <p:cNvSpPr txBox="1"/>
          <p:nvPr/>
        </p:nvSpPr>
        <p:spPr>
          <a:xfrm>
            <a:off x="0" y="620688"/>
            <a:ext cx="9144000" cy="538609"/>
          </a:xfrm>
          <a:prstGeom prst="rect">
            <a:avLst/>
          </a:prstGeom>
          <a:noFill/>
        </p:spPr>
        <p:txBody>
          <a:bodyPr wrap="square" rtlCol="0">
            <a:spAutoFit/>
          </a:bodyPr>
          <a:lstStyle/>
          <a:p>
            <a:pPr algn="ctr"/>
            <a:r>
              <a:rPr lang="de-AT" sz="2900" b="1" dirty="0"/>
              <a:t>V. Informationsflussgestaltung im Aufsichtsrat</a:t>
            </a:r>
            <a:endParaRPr lang="de-AT" sz="2700" b="1" dirty="0"/>
          </a:p>
        </p:txBody>
      </p:sp>
      <p:sp>
        <p:nvSpPr>
          <p:cNvPr id="7" name="Textfeld 6"/>
          <p:cNvSpPr txBox="1"/>
          <p:nvPr/>
        </p:nvSpPr>
        <p:spPr>
          <a:xfrm>
            <a:off x="647564" y="1618909"/>
            <a:ext cx="7848872" cy="5170646"/>
          </a:xfrm>
          <a:prstGeom prst="rect">
            <a:avLst/>
          </a:prstGeom>
          <a:noFill/>
        </p:spPr>
        <p:txBody>
          <a:bodyPr wrap="square" rtlCol="0">
            <a:spAutoFit/>
          </a:bodyPr>
          <a:lstStyle/>
          <a:p>
            <a:pPr marL="436562" indent="-342900" algn="just">
              <a:buFont typeface="Arial" panose="020B0604020202020204" pitchFamily="34" charset="0"/>
              <a:buChar char="•"/>
              <a:tabLst>
                <a:tab pos="987425" algn="l"/>
              </a:tabLst>
            </a:pPr>
            <a:r>
              <a:rPr lang="de-AT" sz="2200" dirty="0"/>
              <a:t>Aufsichtsratsvorsitzender als Empfangszuständiger?</a:t>
            </a:r>
          </a:p>
          <a:p>
            <a:pPr marL="550862" lvl="1" algn="just">
              <a:tabLst>
                <a:tab pos="987425" algn="l"/>
              </a:tabLst>
            </a:pPr>
            <a:endParaRPr lang="de-AT" sz="2200" dirty="0"/>
          </a:p>
          <a:p>
            <a:pPr marL="893762" lvl="1" indent="-342900" algn="just">
              <a:buFont typeface="Arial" panose="020B0604020202020204" pitchFamily="34" charset="0"/>
              <a:buChar char="•"/>
              <a:tabLst>
                <a:tab pos="987425" algn="l"/>
              </a:tabLst>
            </a:pPr>
            <a:r>
              <a:rPr lang="de-AT" sz="2200" dirty="0"/>
              <a:t>Mündliche Berichte:</a:t>
            </a:r>
          </a:p>
          <a:p>
            <a:pPr marL="893762" lvl="1" indent="-342900" algn="just">
              <a:buFont typeface="Arial" panose="020B0604020202020204" pitchFamily="34" charset="0"/>
              <a:buChar char="•"/>
              <a:tabLst>
                <a:tab pos="987425" algn="l"/>
              </a:tabLst>
            </a:pPr>
            <a:endParaRPr lang="de-AT" sz="2200" dirty="0"/>
          </a:p>
          <a:p>
            <a:pPr marL="1350962" lvl="2" indent="-342900" algn="just">
              <a:buFont typeface="Arial" panose="020B0604020202020204" pitchFamily="34" charset="0"/>
              <a:buChar char="•"/>
              <a:tabLst>
                <a:tab pos="987425" algn="l"/>
              </a:tabLst>
            </a:pPr>
            <a:r>
              <a:rPr lang="de-AT" sz="2200" dirty="0"/>
              <a:t>abgesehen vom Sonderbericht aus sonstigem wichtigem Anlass sind mündliche Berichte in der Aufsichtsratssitzung zu erstatten</a:t>
            </a:r>
          </a:p>
          <a:p>
            <a:pPr marL="1350962" lvl="2" indent="-342900" algn="just">
              <a:buFont typeface="Arial" panose="020B0604020202020204" pitchFamily="34" charset="0"/>
              <a:buChar char="•"/>
              <a:tabLst>
                <a:tab pos="987425" algn="l"/>
              </a:tabLst>
            </a:pPr>
            <a:endParaRPr lang="de-AT" sz="2200" dirty="0"/>
          </a:p>
          <a:p>
            <a:pPr marL="1350962" lvl="2" indent="-342900" algn="just">
              <a:buFont typeface="Arial" panose="020B0604020202020204" pitchFamily="34" charset="0"/>
              <a:buChar char="•"/>
              <a:tabLst>
                <a:tab pos="987425" algn="l"/>
              </a:tabLst>
            </a:pPr>
            <a:r>
              <a:rPr lang="de-AT" sz="2200" dirty="0"/>
              <a:t>damit kommt der Vorstand seiner Berichtspflicht gegenüber dem Gesamtaufsichtsrat nach</a:t>
            </a:r>
          </a:p>
          <a:p>
            <a:pPr marL="1008062" lvl="2" algn="just">
              <a:tabLst>
                <a:tab pos="987425" algn="l"/>
              </a:tabLst>
            </a:pPr>
            <a:endParaRPr lang="de-AT" sz="2200" dirty="0"/>
          </a:p>
          <a:p>
            <a:pPr marL="893762" lvl="1" indent="-342900" algn="just">
              <a:buFont typeface="Arial" panose="020B0604020202020204" pitchFamily="34" charset="0"/>
              <a:buChar char="•"/>
              <a:tabLst>
                <a:tab pos="987425" algn="l"/>
              </a:tabLst>
            </a:pPr>
            <a:endParaRPr lang="de-AT" sz="2200" dirty="0"/>
          </a:p>
          <a:p>
            <a:pPr marL="893762" lvl="1" indent="-342900" algn="just">
              <a:buFont typeface="Arial" panose="020B0604020202020204" pitchFamily="34" charset="0"/>
              <a:buChar char="•"/>
              <a:tabLst>
                <a:tab pos="987425" algn="l"/>
              </a:tabLst>
            </a:pPr>
            <a:endParaRPr lang="de-AT" sz="2200" dirty="0"/>
          </a:p>
          <a:p>
            <a:pPr marL="893762" lvl="1" indent="-342900" algn="just">
              <a:buFont typeface="Arial" panose="020B0604020202020204" pitchFamily="34" charset="0"/>
              <a:buChar char="•"/>
              <a:tabLst>
                <a:tab pos="987425" algn="l"/>
              </a:tabLst>
            </a:pPr>
            <a:endParaRPr lang="de-AT" sz="2200" dirty="0"/>
          </a:p>
          <a:p>
            <a:pPr marL="893762" lvl="1" indent="-342900" algn="just">
              <a:buFont typeface="Arial" panose="020B0604020202020204" pitchFamily="34" charset="0"/>
              <a:buChar char="•"/>
              <a:tabLst>
                <a:tab pos="987425" algn="l"/>
              </a:tabLst>
            </a:pPr>
            <a:endParaRPr lang="de-AT" sz="2200" dirty="0"/>
          </a:p>
        </p:txBody>
      </p:sp>
      <p:pic>
        <p:nvPicPr>
          <p:cNvPr id="3" name="Grafik 2"/>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51520" y="5643364"/>
            <a:ext cx="1594716" cy="1025996"/>
          </a:xfrm>
          <a:prstGeom prst="rect">
            <a:avLst/>
          </a:prstGeom>
        </p:spPr>
      </p:pic>
      <p:sp>
        <p:nvSpPr>
          <p:cNvPr id="9" name="Foliennummernplatzhalter 8"/>
          <p:cNvSpPr>
            <a:spLocks noGrp="1"/>
          </p:cNvSpPr>
          <p:nvPr>
            <p:ph type="sldNum" sz="quarter" idx="12"/>
          </p:nvPr>
        </p:nvSpPr>
        <p:spPr/>
        <p:txBody>
          <a:bodyPr/>
          <a:lstStyle/>
          <a:p>
            <a:fld id="{2FF586BC-B1D0-46E9-B07F-94C8E81EA876}" type="slidenum">
              <a:rPr lang="de-DE" smtClean="0"/>
              <a:t>51</a:t>
            </a:fld>
            <a:endParaRPr lang="de-DE" dirty="0"/>
          </a:p>
        </p:txBody>
      </p:sp>
    </p:spTree>
    <p:extLst>
      <p:ext uri="{BB962C8B-B14F-4D97-AF65-F5344CB8AC3E}">
        <p14:creationId xmlns:p14="http://schemas.microsoft.com/office/powerpoint/2010/main" val="1537799835"/>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Grafik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580112" y="5208676"/>
            <a:ext cx="3563888" cy="1649323"/>
          </a:xfrm>
          <a:prstGeom prst="rect">
            <a:avLst/>
          </a:prstGeom>
        </p:spPr>
      </p:pic>
      <p:sp>
        <p:nvSpPr>
          <p:cNvPr id="2" name="Textfeld 1"/>
          <p:cNvSpPr txBox="1"/>
          <p:nvPr/>
        </p:nvSpPr>
        <p:spPr>
          <a:xfrm>
            <a:off x="0" y="620688"/>
            <a:ext cx="9144000" cy="538609"/>
          </a:xfrm>
          <a:prstGeom prst="rect">
            <a:avLst/>
          </a:prstGeom>
          <a:noFill/>
        </p:spPr>
        <p:txBody>
          <a:bodyPr wrap="square" rtlCol="0">
            <a:spAutoFit/>
          </a:bodyPr>
          <a:lstStyle/>
          <a:p>
            <a:pPr algn="ctr"/>
            <a:r>
              <a:rPr lang="de-AT" sz="2900" b="1" dirty="0"/>
              <a:t>V. Informationsflussgestaltung im Aufsichtsrat</a:t>
            </a:r>
            <a:endParaRPr lang="de-AT" sz="2700" b="1" dirty="0"/>
          </a:p>
        </p:txBody>
      </p:sp>
      <p:sp>
        <p:nvSpPr>
          <p:cNvPr id="7" name="Textfeld 6"/>
          <p:cNvSpPr txBox="1"/>
          <p:nvPr/>
        </p:nvSpPr>
        <p:spPr>
          <a:xfrm>
            <a:off x="647564" y="1618909"/>
            <a:ext cx="7848872" cy="5786199"/>
          </a:xfrm>
          <a:prstGeom prst="rect">
            <a:avLst/>
          </a:prstGeom>
          <a:noFill/>
        </p:spPr>
        <p:txBody>
          <a:bodyPr wrap="square" rtlCol="0">
            <a:spAutoFit/>
          </a:bodyPr>
          <a:lstStyle/>
          <a:p>
            <a:pPr marL="436562" indent="-342900" algn="just">
              <a:buFont typeface="Arial" panose="020B0604020202020204" pitchFamily="34" charset="0"/>
              <a:buChar char="•"/>
              <a:tabLst>
                <a:tab pos="987425" algn="l"/>
              </a:tabLst>
            </a:pPr>
            <a:r>
              <a:rPr lang="de-AT" sz="2000" dirty="0"/>
              <a:t>Aufsichtsratsvorsitzender als Empfangszuständiger?</a:t>
            </a:r>
          </a:p>
          <a:p>
            <a:pPr marL="550862" lvl="1" algn="just">
              <a:tabLst>
                <a:tab pos="987425" algn="l"/>
              </a:tabLst>
            </a:pPr>
            <a:endParaRPr lang="de-AT" sz="1400" dirty="0"/>
          </a:p>
          <a:p>
            <a:pPr marL="893762" lvl="1" indent="-342900" algn="just">
              <a:buFont typeface="Arial" panose="020B0604020202020204" pitchFamily="34" charset="0"/>
              <a:buChar char="•"/>
              <a:tabLst>
                <a:tab pos="987425" algn="l"/>
              </a:tabLst>
            </a:pPr>
            <a:r>
              <a:rPr lang="de-AT" sz="2000" dirty="0"/>
              <a:t>Mündliche Berichte:</a:t>
            </a:r>
          </a:p>
          <a:p>
            <a:pPr marL="893762" lvl="1" indent="-342900" algn="just">
              <a:buFont typeface="Arial" panose="020B0604020202020204" pitchFamily="34" charset="0"/>
              <a:buChar char="•"/>
              <a:tabLst>
                <a:tab pos="987425" algn="l"/>
              </a:tabLst>
            </a:pPr>
            <a:endParaRPr lang="de-AT" sz="1400" dirty="0"/>
          </a:p>
          <a:p>
            <a:pPr marL="1350962" lvl="2" indent="-342900" algn="just">
              <a:buFont typeface="Arial" panose="020B0604020202020204" pitchFamily="34" charset="0"/>
              <a:buChar char="•"/>
              <a:tabLst>
                <a:tab pos="987425" algn="l"/>
              </a:tabLst>
            </a:pPr>
            <a:r>
              <a:rPr lang="de-AT" sz="2000" dirty="0"/>
              <a:t>In der Aufsichtsratssitzung sind, abgesehen von den ausgeschlossenen und sonst nicht teilnehmenden Mitgliedern, alle Aufsichtsratsmitglieder anwesend und werden so gleichzeitig vom Vorstand informiert</a:t>
            </a:r>
          </a:p>
          <a:p>
            <a:pPr marL="1350962" lvl="2" indent="-342900" algn="just">
              <a:buFont typeface="Arial" panose="020B0604020202020204" pitchFamily="34" charset="0"/>
              <a:buChar char="•"/>
              <a:tabLst>
                <a:tab pos="987425" algn="l"/>
              </a:tabLst>
            </a:pPr>
            <a:endParaRPr lang="de-AT" sz="1400" dirty="0"/>
          </a:p>
          <a:p>
            <a:pPr marL="1350962" lvl="2" indent="-342900" algn="just">
              <a:buFont typeface="Arial" panose="020B0604020202020204" pitchFamily="34" charset="0"/>
              <a:buChar char="•"/>
              <a:tabLst>
                <a:tab pos="987425" algn="l"/>
              </a:tabLst>
            </a:pPr>
            <a:r>
              <a:rPr lang="de-AT" sz="2000" dirty="0"/>
              <a:t>Aufsichtsratsvorsitzende kann durch den Ausschluss eines befangenen Mitglieds die Informationsweitergabe an dieses Mitglied zu verhindern versuchen </a:t>
            </a:r>
          </a:p>
          <a:p>
            <a:pPr marL="1350962" lvl="2" indent="-342900" algn="just">
              <a:buFont typeface="Arial" panose="020B0604020202020204" pitchFamily="34" charset="0"/>
              <a:buChar char="•"/>
              <a:tabLst>
                <a:tab pos="987425" algn="l"/>
              </a:tabLst>
            </a:pPr>
            <a:endParaRPr lang="de-AT" sz="1400" dirty="0"/>
          </a:p>
          <a:p>
            <a:pPr marL="1344613" lvl="3" indent="-357188" algn="just">
              <a:buFont typeface="Arial" panose="020B0604020202020204" pitchFamily="34" charset="0"/>
              <a:buChar char="•"/>
              <a:tabLst>
                <a:tab pos="987425" algn="l"/>
              </a:tabLst>
            </a:pPr>
            <a:r>
              <a:rPr lang="de-AT" sz="2000" dirty="0"/>
              <a:t>Letztentscheidung über Ausschluss beim Plenum</a:t>
            </a:r>
          </a:p>
          <a:p>
            <a:pPr marL="1008062" lvl="2" algn="just">
              <a:tabLst>
                <a:tab pos="987425" algn="l"/>
              </a:tabLst>
            </a:pPr>
            <a:endParaRPr lang="de-AT" sz="2000" dirty="0"/>
          </a:p>
          <a:p>
            <a:pPr marL="893762" lvl="1" indent="-342900" algn="just">
              <a:buFont typeface="Arial" panose="020B0604020202020204" pitchFamily="34" charset="0"/>
              <a:buChar char="•"/>
              <a:tabLst>
                <a:tab pos="987425" algn="l"/>
              </a:tabLst>
            </a:pPr>
            <a:endParaRPr lang="de-AT" sz="2200" dirty="0"/>
          </a:p>
          <a:p>
            <a:pPr marL="893762" lvl="1" indent="-342900" algn="just">
              <a:buFont typeface="Arial" panose="020B0604020202020204" pitchFamily="34" charset="0"/>
              <a:buChar char="•"/>
              <a:tabLst>
                <a:tab pos="987425" algn="l"/>
              </a:tabLst>
            </a:pPr>
            <a:endParaRPr lang="de-AT" sz="2200" dirty="0"/>
          </a:p>
          <a:p>
            <a:pPr marL="893762" lvl="1" indent="-342900" algn="just">
              <a:buFont typeface="Arial" panose="020B0604020202020204" pitchFamily="34" charset="0"/>
              <a:buChar char="•"/>
              <a:tabLst>
                <a:tab pos="987425" algn="l"/>
              </a:tabLst>
            </a:pPr>
            <a:endParaRPr lang="de-AT" sz="2200" dirty="0"/>
          </a:p>
          <a:p>
            <a:pPr marL="893762" lvl="1" indent="-342900" algn="just">
              <a:buFont typeface="Arial" panose="020B0604020202020204" pitchFamily="34" charset="0"/>
              <a:buChar char="•"/>
              <a:tabLst>
                <a:tab pos="987425" algn="l"/>
              </a:tabLst>
            </a:pPr>
            <a:endParaRPr lang="de-AT" sz="2200" dirty="0"/>
          </a:p>
        </p:txBody>
      </p:sp>
      <p:pic>
        <p:nvPicPr>
          <p:cNvPr id="3" name="Grafik 2"/>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51520" y="5643364"/>
            <a:ext cx="1594716" cy="1025996"/>
          </a:xfrm>
          <a:prstGeom prst="rect">
            <a:avLst/>
          </a:prstGeom>
        </p:spPr>
      </p:pic>
      <p:sp>
        <p:nvSpPr>
          <p:cNvPr id="9" name="Foliennummernplatzhalter 8"/>
          <p:cNvSpPr>
            <a:spLocks noGrp="1"/>
          </p:cNvSpPr>
          <p:nvPr>
            <p:ph type="sldNum" sz="quarter" idx="12"/>
          </p:nvPr>
        </p:nvSpPr>
        <p:spPr/>
        <p:txBody>
          <a:bodyPr/>
          <a:lstStyle/>
          <a:p>
            <a:fld id="{2FF586BC-B1D0-46E9-B07F-94C8E81EA876}" type="slidenum">
              <a:rPr lang="de-DE" smtClean="0"/>
              <a:t>52</a:t>
            </a:fld>
            <a:endParaRPr lang="de-DE" dirty="0"/>
          </a:p>
        </p:txBody>
      </p:sp>
    </p:spTree>
    <p:extLst>
      <p:ext uri="{BB962C8B-B14F-4D97-AF65-F5344CB8AC3E}">
        <p14:creationId xmlns:p14="http://schemas.microsoft.com/office/powerpoint/2010/main" val="2034128916"/>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Grafik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580112" y="5208676"/>
            <a:ext cx="3563888" cy="1649323"/>
          </a:xfrm>
          <a:prstGeom prst="rect">
            <a:avLst/>
          </a:prstGeom>
        </p:spPr>
      </p:pic>
      <p:sp>
        <p:nvSpPr>
          <p:cNvPr id="2" name="Textfeld 1"/>
          <p:cNvSpPr txBox="1"/>
          <p:nvPr/>
        </p:nvSpPr>
        <p:spPr>
          <a:xfrm>
            <a:off x="0" y="620688"/>
            <a:ext cx="9144000" cy="538609"/>
          </a:xfrm>
          <a:prstGeom prst="rect">
            <a:avLst/>
          </a:prstGeom>
          <a:noFill/>
        </p:spPr>
        <p:txBody>
          <a:bodyPr wrap="square" rtlCol="0">
            <a:spAutoFit/>
          </a:bodyPr>
          <a:lstStyle/>
          <a:p>
            <a:pPr algn="ctr"/>
            <a:r>
              <a:rPr lang="de-AT" sz="2900" b="1" dirty="0"/>
              <a:t>V. Informationsflussgestaltung im Aufsichtsrat</a:t>
            </a:r>
            <a:endParaRPr lang="de-AT" sz="2700" b="1" dirty="0"/>
          </a:p>
        </p:txBody>
      </p:sp>
      <p:sp>
        <p:nvSpPr>
          <p:cNvPr id="7" name="Textfeld 6"/>
          <p:cNvSpPr txBox="1"/>
          <p:nvPr/>
        </p:nvSpPr>
        <p:spPr>
          <a:xfrm>
            <a:off x="647564" y="1618909"/>
            <a:ext cx="7848872" cy="5509200"/>
          </a:xfrm>
          <a:prstGeom prst="rect">
            <a:avLst/>
          </a:prstGeom>
          <a:noFill/>
        </p:spPr>
        <p:txBody>
          <a:bodyPr wrap="square" rtlCol="0">
            <a:spAutoFit/>
          </a:bodyPr>
          <a:lstStyle/>
          <a:p>
            <a:pPr marL="436562" indent="-342900" algn="just">
              <a:buFont typeface="Arial" panose="020B0604020202020204" pitchFamily="34" charset="0"/>
              <a:buChar char="•"/>
              <a:tabLst>
                <a:tab pos="987425" algn="l"/>
              </a:tabLst>
            </a:pPr>
            <a:r>
              <a:rPr lang="de-AT" sz="2200" dirty="0"/>
              <a:t>Informationsübermittlung des Vorstands an den Aufsichtsrat in der Praxis:</a:t>
            </a:r>
          </a:p>
          <a:p>
            <a:pPr marL="893762" lvl="1" indent="-342900" algn="just">
              <a:buFont typeface="Arial" panose="020B0604020202020204" pitchFamily="34" charset="0"/>
              <a:buChar char="•"/>
              <a:tabLst>
                <a:tab pos="987425" algn="l"/>
              </a:tabLst>
            </a:pPr>
            <a:endParaRPr lang="de-AT" sz="2200" dirty="0"/>
          </a:p>
          <a:p>
            <a:pPr marL="893762" lvl="1" indent="-342900" algn="just">
              <a:buFont typeface="Arial" panose="020B0604020202020204" pitchFamily="34" charset="0"/>
              <a:buChar char="•"/>
              <a:tabLst>
                <a:tab pos="987425" algn="l"/>
              </a:tabLst>
            </a:pPr>
            <a:r>
              <a:rPr lang="de-AT" sz="2200" dirty="0"/>
              <a:t>Schriftliche Berichterstattung durch den Vorstand faktisch oftmals durch Übermittlung der Information nur an den Aufsichtsratsvorsitzenden</a:t>
            </a:r>
          </a:p>
          <a:p>
            <a:pPr marL="893762" lvl="1" indent="-342900" algn="just">
              <a:buFont typeface="Arial" panose="020B0604020202020204" pitchFamily="34" charset="0"/>
              <a:buChar char="•"/>
              <a:tabLst>
                <a:tab pos="987425" algn="l"/>
              </a:tabLst>
            </a:pPr>
            <a:endParaRPr lang="de-AT" sz="2200" dirty="0"/>
          </a:p>
          <a:p>
            <a:pPr marL="893762" lvl="1" indent="-342900" algn="just">
              <a:buFont typeface="Arial" panose="020B0604020202020204" pitchFamily="34" charset="0"/>
              <a:buChar char="•"/>
              <a:tabLst>
                <a:tab pos="987425" algn="l"/>
              </a:tabLst>
            </a:pPr>
            <a:r>
              <a:rPr lang="de-AT" sz="2200" dirty="0"/>
              <a:t>Aufsichtsratsvorsitzender ist Empfangszuständiger, ein schriftlicher Bericht wird durch Übermittlung an ihn dem Kollegialorgan Aufsichtsrat zugestellt</a:t>
            </a:r>
          </a:p>
          <a:p>
            <a:pPr marL="893762" lvl="1" indent="-342900" algn="just">
              <a:buFont typeface="Arial" panose="020B0604020202020204" pitchFamily="34" charset="0"/>
              <a:buChar char="•"/>
              <a:tabLst>
                <a:tab pos="987425" algn="l"/>
              </a:tabLst>
            </a:pPr>
            <a:endParaRPr lang="de-AT" sz="2200" dirty="0"/>
          </a:p>
          <a:p>
            <a:pPr marL="550862" lvl="1" algn="just">
              <a:tabLst>
                <a:tab pos="987425" algn="l"/>
              </a:tabLst>
            </a:pPr>
            <a:endParaRPr lang="de-AT" sz="2200" dirty="0"/>
          </a:p>
          <a:p>
            <a:pPr marL="893762" lvl="1" indent="-342900" algn="just">
              <a:buFont typeface="Arial" panose="020B0604020202020204" pitchFamily="34" charset="0"/>
              <a:buChar char="•"/>
              <a:tabLst>
                <a:tab pos="987425" algn="l"/>
              </a:tabLst>
            </a:pPr>
            <a:endParaRPr lang="de-AT" sz="2200" dirty="0"/>
          </a:p>
          <a:p>
            <a:pPr marL="893762" lvl="1" indent="-342900" algn="just">
              <a:buFont typeface="Arial" panose="020B0604020202020204" pitchFamily="34" charset="0"/>
              <a:buChar char="•"/>
              <a:tabLst>
                <a:tab pos="987425" algn="l"/>
              </a:tabLst>
            </a:pPr>
            <a:endParaRPr lang="de-AT" sz="2200" dirty="0"/>
          </a:p>
          <a:p>
            <a:pPr marL="893762" lvl="1" indent="-342900" algn="just">
              <a:buFont typeface="Arial" panose="020B0604020202020204" pitchFamily="34" charset="0"/>
              <a:buChar char="•"/>
              <a:tabLst>
                <a:tab pos="987425" algn="l"/>
              </a:tabLst>
            </a:pPr>
            <a:endParaRPr lang="de-AT" sz="2200" dirty="0"/>
          </a:p>
          <a:p>
            <a:pPr marL="893762" lvl="1" indent="-342900" algn="just">
              <a:buFont typeface="Arial" panose="020B0604020202020204" pitchFamily="34" charset="0"/>
              <a:buChar char="•"/>
              <a:tabLst>
                <a:tab pos="987425" algn="l"/>
              </a:tabLst>
            </a:pPr>
            <a:endParaRPr lang="de-AT" sz="2200" dirty="0"/>
          </a:p>
        </p:txBody>
      </p:sp>
      <p:pic>
        <p:nvPicPr>
          <p:cNvPr id="3" name="Grafik 2"/>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51520" y="5643364"/>
            <a:ext cx="1594716" cy="1025996"/>
          </a:xfrm>
          <a:prstGeom prst="rect">
            <a:avLst/>
          </a:prstGeom>
        </p:spPr>
      </p:pic>
      <p:sp>
        <p:nvSpPr>
          <p:cNvPr id="9" name="Foliennummernplatzhalter 8"/>
          <p:cNvSpPr>
            <a:spLocks noGrp="1"/>
          </p:cNvSpPr>
          <p:nvPr>
            <p:ph type="sldNum" sz="quarter" idx="12"/>
          </p:nvPr>
        </p:nvSpPr>
        <p:spPr/>
        <p:txBody>
          <a:bodyPr/>
          <a:lstStyle/>
          <a:p>
            <a:fld id="{2FF586BC-B1D0-46E9-B07F-94C8E81EA876}" type="slidenum">
              <a:rPr lang="de-DE" smtClean="0"/>
              <a:t>53</a:t>
            </a:fld>
            <a:endParaRPr lang="de-DE" dirty="0"/>
          </a:p>
        </p:txBody>
      </p:sp>
    </p:spTree>
    <p:extLst>
      <p:ext uri="{BB962C8B-B14F-4D97-AF65-F5344CB8AC3E}">
        <p14:creationId xmlns:p14="http://schemas.microsoft.com/office/powerpoint/2010/main" val="3076692172"/>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Grafik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580112" y="5208676"/>
            <a:ext cx="3563888" cy="1649323"/>
          </a:xfrm>
          <a:prstGeom prst="rect">
            <a:avLst/>
          </a:prstGeom>
        </p:spPr>
      </p:pic>
      <p:sp>
        <p:nvSpPr>
          <p:cNvPr id="2" name="Textfeld 1"/>
          <p:cNvSpPr txBox="1"/>
          <p:nvPr/>
        </p:nvSpPr>
        <p:spPr>
          <a:xfrm>
            <a:off x="0" y="620688"/>
            <a:ext cx="9144000" cy="538609"/>
          </a:xfrm>
          <a:prstGeom prst="rect">
            <a:avLst/>
          </a:prstGeom>
          <a:noFill/>
        </p:spPr>
        <p:txBody>
          <a:bodyPr wrap="square" rtlCol="0">
            <a:spAutoFit/>
          </a:bodyPr>
          <a:lstStyle/>
          <a:p>
            <a:pPr algn="ctr"/>
            <a:r>
              <a:rPr lang="de-AT" sz="2900" b="1" dirty="0"/>
              <a:t>V. Informationsflussgestaltung im Aufsichtsrat</a:t>
            </a:r>
            <a:endParaRPr lang="de-AT" sz="2700" b="1" dirty="0"/>
          </a:p>
        </p:txBody>
      </p:sp>
      <p:sp>
        <p:nvSpPr>
          <p:cNvPr id="7" name="Textfeld 6"/>
          <p:cNvSpPr txBox="1"/>
          <p:nvPr/>
        </p:nvSpPr>
        <p:spPr>
          <a:xfrm>
            <a:off x="647564" y="1412776"/>
            <a:ext cx="7848872" cy="5509200"/>
          </a:xfrm>
          <a:prstGeom prst="rect">
            <a:avLst/>
          </a:prstGeom>
          <a:noFill/>
        </p:spPr>
        <p:txBody>
          <a:bodyPr wrap="square" rtlCol="0">
            <a:spAutoFit/>
          </a:bodyPr>
          <a:lstStyle/>
          <a:p>
            <a:pPr marL="436562" indent="-342900" algn="just">
              <a:buFont typeface="Arial" panose="020B0604020202020204" pitchFamily="34" charset="0"/>
              <a:buChar char="•"/>
              <a:tabLst>
                <a:tab pos="987425" algn="l"/>
              </a:tabLst>
            </a:pPr>
            <a:r>
              <a:rPr lang="de-AT" sz="2200" dirty="0"/>
              <a:t>Informationsübermittlung des Vorstands an den Aufsichtsrat in der Praxis:</a:t>
            </a:r>
          </a:p>
          <a:p>
            <a:pPr marL="893762" lvl="1" indent="-342900" algn="just">
              <a:buFont typeface="Arial" panose="020B0604020202020204" pitchFamily="34" charset="0"/>
              <a:buChar char="•"/>
              <a:tabLst>
                <a:tab pos="987425" algn="l"/>
              </a:tabLst>
            </a:pPr>
            <a:endParaRPr lang="de-AT" sz="2200" dirty="0"/>
          </a:p>
          <a:p>
            <a:pPr marL="893762" lvl="1" indent="-342900" algn="just">
              <a:buFont typeface="Arial" panose="020B0604020202020204" pitchFamily="34" charset="0"/>
              <a:buChar char="•"/>
              <a:tabLst>
                <a:tab pos="987425" algn="l"/>
              </a:tabLst>
            </a:pPr>
            <a:r>
              <a:rPr lang="de-AT" sz="2200" dirty="0"/>
              <a:t>mit der Berichtsübermittlung an den Aufsichtsratsvor-sitzenden ist der Vorstand seiner Berichtspflicht nachgekommen</a:t>
            </a:r>
          </a:p>
          <a:p>
            <a:pPr marL="893762" lvl="1" indent="-342900" algn="just">
              <a:buFont typeface="Arial" panose="020B0604020202020204" pitchFamily="34" charset="0"/>
              <a:buChar char="•"/>
              <a:tabLst>
                <a:tab pos="987425" algn="l"/>
              </a:tabLst>
            </a:pPr>
            <a:endParaRPr lang="de-AT" sz="2200" dirty="0"/>
          </a:p>
          <a:p>
            <a:pPr marL="893762" lvl="1" indent="-342900" algn="just">
              <a:buFont typeface="Arial" panose="020B0604020202020204" pitchFamily="34" charset="0"/>
              <a:buChar char="•"/>
              <a:tabLst>
                <a:tab pos="987425" algn="l"/>
              </a:tabLst>
            </a:pPr>
            <a:r>
              <a:rPr lang="de-AT" sz="2200" dirty="0"/>
              <a:t>Das folgt aus der Repräsentationsfunktion des Aufsichtsratsvorsitzenden für den Aufsichtsrat nach außen gegenüber dem Vorstand. Berichtsadressat ist daher das Kollegialorgan Aufsichtsrat, repräsentiert durch den Aufsichtsratsvorsitzenden</a:t>
            </a:r>
          </a:p>
          <a:p>
            <a:pPr marL="893762" lvl="1" indent="-342900" algn="just">
              <a:buFont typeface="Arial" panose="020B0604020202020204" pitchFamily="34" charset="0"/>
              <a:buChar char="•"/>
              <a:tabLst>
                <a:tab pos="987425" algn="l"/>
              </a:tabLst>
            </a:pPr>
            <a:endParaRPr lang="de-AT" sz="2200" dirty="0"/>
          </a:p>
          <a:p>
            <a:pPr marL="893762" lvl="1" indent="-342900" algn="just">
              <a:buFont typeface="Arial" panose="020B0604020202020204" pitchFamily="34" charset="0"/>
              <a:buChar char="•"/>
              <a:tabLst>
                <a:tab pos="987425" algn="l"/>
              </a:tabLst>
            </a:pPr>
            <a:endParaRPr lang="de-AT" sz="2200" dirty="0"/>
          </a:p>
          <a:p>
            <a:pPr marL="893762" lvl="1" indent="-342900" algn="just">
              <a:buFont typeface="Arial" panose="020B0604020202020204" pitchFamily="34" charset="0"/>
              <a:buChar char="•"/>
              <a:tabLst>
                <a:tab pos="987425" algn="l"/>
              </a:tabLst>
            </a:pPr>
            <a:endParaRPr lang="de-AT" sz="2200" dirty="0"/>
          </a:p>
          <a:p>
            <a:pPr marL="893762" lvl="1" indent="-342900" algn="just">
              <a:buFont typeface="Arial" panose="020B0604020202020204" pitchFamily="34" charset="0"/>
              <a:buChar char="•"/>
              <a:tabLst>
                <a:tab pos="987425" algn="l"/>
              </a:tabLst>
            </a:pPr>
            <a:endParaRPr lang="de-AT" sz="2200" dirty="0"/>
          </a:p>
        </p:txBody>
      </p:sp>
      <p:pic>
        <p:nvPicPr>
          <p:cNvPr id="3" name="Grafik 2"/>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51520" y="5643364"/>
            <a:ext cx="1594716" cy="1025996"/>
          </a:xfrm>
          <a:prstGeom prst="rect">
            <a:avLst/>
          </a:prstGeom>
        </p:spPr>
      </p:pic>
      <p:sp>
        <p:nvSpPr>
          <p:cNvPr id="9" name="Foliennummernplatzhalter 8"/>
          <p:cNvSpPr>
            <a:spLocks noGrp="1"/>
          </p:cNvSpPr>
          <p:nvPr>
            <p:ph type="sldNum" sz="quarter" idx="12"/>
          </p:nvPr>
        </p:nvSpPr>
        <p:spPr/>
        <p:txBody>
          <a:bodyPr/>
          <a:lstStyle/>
          <a:p>
            <a:fld id="{2FF586BC-B1D0-46E9-B07F-94C8E81EA876}" type="slidenum">
              <a:rPr lang="de-DE" smtClean="0"/>
              <a:t>54</a:t>
            </a:fld>
            <a:endParaRPr lang="de-DE" dirty="0"/>
          </a:p>
        </p:txBody>
      </p:sp>
    </p:spTree>
    <p:extLst>
      <p:ext uri="{BB962C8B-B14F-4D97-AF65-F5344CB8AC3E}">
        <p14:creationId xmlns:p14="http://schemas.microsoft.com/office/powerpoint/2010/main" val="2184065374"/>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Grafik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580112" y="5208676"/>
            <a:ext cx="3563888" cy="1649323"/>
          </a:xfrm>
          <a:prstGeom prst="rect">
            <a:avLst/>
          </a:prstGeom>
        </p:spPr>
      </p:pic>
      <p:sp>
        <p:nvSpPr>
          <p:cNvPr id="2" name="Textfeld 1"/>
          <p:cNvSpPr txBox="1"/>
          <p:nvPr/>
        </p:nvSpPr>
        <p:spPr>
          <a:xfrm>
            <a:off x="0" y="620688"/>
            <a:ext cx="9144000" cy="538609"/>
          </a:xfrm>
          <a:prstGeom prst="rect">
            <a:avLst/>
          </a:prstGeom>
          <a:noFill/>
        </p:spPr>
        <p:txBody>
          <a:bodyPr wrap="square" rtlCol="0">
            <a:spAutoFit/>
          </a:bodyPr>
          <a:lstStyle/>
          <a:p>
            <a:pPr algn="ctr"/>
            <a:r>
              <a:rPr lang="de-AT" sz="2900" b="1" dirty="0"/>
              <a:t>V. Informationsflussgestaltung im Aufsichtsrat</a:t>
            </a:r>
            <a:endParaRPr lang="de-AT" sz="2700" b="1" dirty="0"/>
          </a:p>
        </p:txBody>
      </p:sp>
      <p:sp>
        <p:nvSpPr>
          <p:cNvPr id="7" name="Textfeld 6"/>
          <p:cNvSpPr txBox="1"/>
          <p:nvPr/>
        </p:nvSpPr>
        <p:spPr>
          <a:xfrm>
            <a:off x="647564" y="1618909"/>
            <a:ext cx="7848872" cy="4739759"/>
          </a:xfrm>
          <a:prstGeom prst="rect">
            <a:avLst/>
          </a:prstGeom>
          <a:noFill/>
        </p:spPr>
        <p:txBody>
          <a:bodyPr wrap="square" rtlCol="0">
            <a:spAutoFit/>
          </a:bodyPr>
          <a:lstStyle/>
          <a:p>
            <a:pPr marL="436562" indent="-342900" algn="just">
              <a:buFont typeface="Arial" panose="020B0604020202020204" pitchFamily="34" charset="0"/>
              <a:buChar char="•"/>
              <a:tabLst>
                <a:tab pos="987425" algn="l"/>
              </a:tabLst>
            </a:pPr>
            <a:r>
              <a:rPr lang="de-AT" sz="2200" dirty="0"/>
              <a:t>Informationsübermittlung - Recht des Aufsichtsratsvorsitzenden auf (Vorab-)Information durch den Vorstand?</a:t>
            </a:r>
          </a:p>
          <a:p>
            <a:pPr marL="893762" lvl="1" indent="-342900" algn="just">
              <a:buFont typeface="Arial" panose="020B0604020202020204" pitchFamily="34" charset="0"/>
              <a:buChar char="•"/>
              <a:tabLst>
                <a:tab pos="987425" algn="l"/>
              </a:tabLst>
            </a:pPr>
            <a:endParaRPr lang="de-AT" sz="2200" dirty="0"/>
          </a:p>
          <a:p>
            <a:pPr marL="893762" lvl="1" indent="-342900" algn="just">
              <a:buFont typeface="Arial" panose="020B0604020202020204" pitchFamily="34" charset="0"/>
              <a:buChar char="•"/>
              <a:tabLst>
                <a:tab pos="987425" algn="l"/>
              </a:tabLst>
            </a:pPr>
            <a:r>
              <a:rPr lang="de-AT" sz="2200" dirty="0"/>
              <a:t>In Deutschland wird Vorabrecht für schriftliche Berichte zum Teil bejaht. Diese Ansicht stützt sich insbesondere auf § 90 Abs 5 Satz 2 </a:t>
            </a:r>
            <a:r>
              <a:rPr lang="de-AT" sz="2200" u="sng" dirty="0"/>
              <a:t>d</a:t>
            </a:r>
            <a:r>
              <a:rPr lang="de-AT" sz="2200" dirty="0"/>
              <a:t>AktG </a:t>
            </a:r>
          </a:p>
          <a:p>
            <a:pPr marL="893762" lvl="1" indent="-342900" algn="just">
              <a:buFont typeface="Arial" panose="020B0604020202020204" pitchFamily="34" charset="0"/>
              <a:buChar char="•"/>
              <a:tabLst>
                <a:tab pos="987425" algn="l"/>
              </a:tabLst>
            </a:pPr>
            <a:endParaRPr lang="de-AT" sz="2200" dirty="0"/>
          </a:p>
          <a:p>
            <a:pPr marL="1008062" lvl="2" algn="just">
              <a:tabLst>
                <a:tab pos="987425" algn="l"/>
                <a:tab pos="1344613" algn="l"/>
              </a:tabLst>
            </a:pPr>
            <a:r>
              <a:rPr lang="de-AT" sz="2200" dirty="0"/>
              <a:t>	„</a:t>
            </a:r>
            <a:r>
              <a:rPr lang="de-AT" i="1" dirty="0"/>
              <a:t>(5) Jedes Aufsichtsratsmitglied hat das Recht, von den 	Berichten Kenntnis zu nehmen. Soweit die Berichte in 	Textform 	erstattet worden sind, sind sie auch jedem 	Aufsichtsratsmitglied 	</a:t>
            </a:r>
            <a:r>
              <a:rPr lang="de-AT" b="1" i="1" dirty="0"/>
              <a:t>auf Verlangen</a:t>
            </a:r>
            <a:r>
              <a:rPr lang="de-AT" i="1" dirty="0"/>
              <a:t> zu übermitteln, […]</a:t>
            </a:r>
            <a:r>
              <a:rPr lang="de-AT" sz="2400" dirty="0"/>
              <a:t>“</a:t>
            </a:r>
            <a:endParaRPr lang="de-AT" sz="2200" dirty="0"/>
          </a:p>
          <a:p>
            <a:pPr marL="893762" lvl="1" indent="-342900" algn="just">
              <a:buFont typeface="Arial" panose="020B0604020202020204" pitchFamily="34" charset="0"/>
              <a:buChar char="•"/>
              <a:tabLst>
                <a:tab pos="987425" algn="l"/>
              </a:tabLst>
            </a:pPr>
            <a:endParaRPr lang="de-AT" sz="2200" dirty="0"/>
          </a:p>
          <a:p>
            <a:pPr marL="893762" lvl="1" indent="-342900" algn="just">
              <a:buFont typeface="Arial" panose="020B0604020202020204" pitchFamily="34" charset="0"/>
              <a:buChar char="•"/>
              <a:tabLst>
                <a:tab pos="987425" algn="l"/>
              </a:tabLst>
            </a:pPr>
            <a:endParaRPr lang="de-AT" sz="2200" dirty="0"/>
          </a:p>
          <a:p>
            <a:pPr marL="893762" lvl="1" indent="-342900" algn="just">
              <a:buFont typeface="Arial" panose="020B0604020202020204" pitchFamily="34" charset="0"/>
              <a:buChar char="•"/>
              <a:tabLst>
                <a:tab pos="987425" algn="l"/>
              </a:tabLst>
            </a:pPr>
            <a:endParaRPr lang="de-AT" sz="2200" dirty="0"/>
          </a:p>
        </p:txBody>
      </p:sp>
      <p:pic>
        <p:nvPicPr>
          <p:cNvPr id="3" name="Grafik 2"/>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51520" y="5643364"/>
            <a:ext cx="1594716" cy="1025996"/>
          </a:xfrm>
          <a:prstGeom prst="rect">
            <a:avLst/>
          </a:prstGeom>
        </p:spPr>
      </p:pic>
      <p:sp>
        <p:nvSpPr>
          <p:cNvPr id="9" name="Foliennummernplatzhalter 8"/>
          <p:cNvSpPr>
            <a:spLocks noGrp="1"/>
          </p:cNvSpPr>
          <p:nvPr>
            <p:ph type="sldNum" sz="quarter" idx="12"/>
          </p:nvPr>
        </p:nvSpPr>
        <p:spPr/>
        <p:txBody>
          <a:bodyPr/>
          <a:lstStyle/>
          <a:p>
            <a:fld id="{2FF586BC-B1D0-46E9-B07F-94C8E81EA876}" type="slidenum">
              <a:rPr lang="de-DE" smtClean="0"/>
              <a:t>55</a:t>
            </a:fld>
            <a:endParaRPr lang="de-DE" dirty="0"/>
          </a:p>
        </p:txBody>
      </p:sp>
    </p:spTree>
    <p:extLst>
      <p:ext uri="{BB962C8B-B14F-4D97-AF65-F5344CB8AC3E}">
        <p14:creationId xmlns:p14="http://schemas.microsoft.com/office/powerpoint/2010/main" val="1713766913"/>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Grafik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580112" y="5208676"/>
            <a:ext cx="3563888" cy="1649323"/>
          </a:xfrm>
          <a:prstGeom prst="rect">
            <a:avLst/>
          </a:prstGeom>
        </p:spPr>
      </p:pic>
      <p:sp>
        <p:nvSpPr>
          <p:cNvPr id="2" name="Textfeld 1"/>
          <p:cNvSpPr txBox="1"/>
          <p:nvPr/>
        </p:nvSpPr>
        <p:spPr>
          <a:xfrm>
            <a:off x="0" y="620688"/>
            <a:ext cx="9144000" cy="538609"/>
          </a:xfrm>
          <a:prstGeom prst="rect">
            <a:avLst/>
          </a:prstGeom>
          <a:noFill/>
        </p:spPr>
        <p:txBody>
          <a:bodyPr wrap="square" rtlCol="0">
            <a:spAutoFit/>
          </a:bodyPr>
          <a:lstStyle/>
          <a:p>
            <a:pPr algn="ctr"/>
            <a:r>
              <a:rPr lang="de-AT" sz="2900" b="1" dirty="0"/>
              <a:t>V. Informationsflussgestaltung im Aufsichtsrat</a:t>
            </a:r>
            <a:endParaRPr lang="de-AT" sz="2700" b="1" dirty="0"/>
          </a:p>
        </p:txBody>
      </p:sp>
      <p:sp>
        <p:nvSpPr>
          <p:cNvPr id="7" name="Textfeld 6"/>
          <p:cNvSpPr txBox="1"/>
          <p:nvPr/>
        </p:nvSpPr>
        <p:spPr>
          <a:xfrm>
            <a:off x="647564" y="1618909"/>
            <a:ext cx="7848872" cy="3816429"/>
          </a:xfrm>
          <a:prstGeom prst="rect">
            <a:avLst/>
          </a:prstGeom>
          <a:noFill/>
        </p:spPr>
        <p:txBody>
          <a:bodyPr wrap="square" rtlCol="0">
            <a:spAutoFit/>
          </a:bodyPr>
          <a:lstStyle/>
          <a:p>
            <a:pPr marL="436562" indent="-342900" algn="just">
              <a:buFont typeface="Arial" panose="020B0604020202020204" pitchFamily="34" charset="0"/>
              <a:buChar char="•"/>
              <a:tabLst>
                <a:tab pos="987425" algn="l"/>
              </a:tabLst>
            </a:pPr>
            <a:r>
              <a:rPr lang="de-AT" sz="2200" dirty="0"/>
              <a:t>Informationsübermittlung - Recht des Aufsichtsratsvorsitzenden auf (Vorab-)Information durch den Vorstand?</a:t>
            </a:r>
          </a:p>
          <a:p>
            <a:pPr marL="893762" lvl="1" indent="-342900" algn="just">
              <a:buFont typeface="Arial" panose="020B0604020202020204" pitchFamily="34" charset="0"/>
              <a:buChar char="•"/>
              <a:tabLst>
                <a:tab pos="987425" algn="l"/>
              </a:tabLst>
            </a:pPr>
            <a:endParaRPr lang="de-AT" sz="2200" dirty="0"/>
          </a:p>
          <a:p>
            <a:pPr marL="893762" lvl="1" indent="-342900" algn="just">
              <a:buFont typeface="Arial" panose="020B0604020202020204" pitchFamily="34" charset="0"/>
              <a:buChar char="•"/>
              <a:tabLst>
                <a:tab pos="987425" algn="l"/>
              </a:tabLst>
            </a:pPr>
            <a:r>
              <a:rPr lang="de-AT" sz="2200" dirty="0"/>
              <a:t>In Ö Informationsübermittlung nicht bloß „</a:t>
            </a:r>
            <a:r>
              <a:rPr lang="de-AT" sz="2200" i="1" dirty="0"/>
              <a:t>auf Verlangen</a:t>
            </a:r>
            <a:r>
              <a:rPr lang="de-AT" sz="2200" dirty="0"/>
              <a:t>“ des Aufsichtsrats</a:t>
            </a:r>
          </a:p>
          <a:p>
            <a:pPr marL="893762" lvl="1" indent="-342900" algn="just">
              <a:buFont typeface="Arial" panose="020B0604020202020204" pitchFamily="34" charset="0"/>
              <a:buChar char="•"/>
              <a:tabLst>
                <a:tab pos="987425" algn="l"/>
              </a:tabLst>
            </a:pPr>
            <a:endParaRPr lang="de-AT" sz="2200" dirty="0"/>
          </a:p>
          <a:p>
            <a:pPr marL="893762" lvl="1" indent="-342900" algn="just">
              <a:buFont typeface="Arial" panose="020B0604020202020204" pitchFamily="34" charset="0"/>
              <a:buChar char="•"/>
              <a:tabLst>
                <a:tab pos="987425" algn="l"/>
              </a:tabLst>
            </a:pPr>
            <a:r>
              <a:rPr lang="de-AT" sz="2200" dirty="0"/>
              <a:t>Bringschuld des Vorstands</a:t>
            </a:r>
          </a:p>
          <a:p>
            <a:pPr marL="893762" lvl="1" indent="-342900" algn="just">
              <a:buFont typeface="Arial" panose="020B0604020202020204" pitchFamily="34" charset="0"/>
              <a:buChar char="•"/>
              <a:tabLst>
                <a:tab pos="987425" algn="l"/>
              </a:tabLst>
            </a:pPr>
            <a:endParaRPr lang="de-AT" sz="2200" dirty="0"/>
          </a:p>
          <a:p>
            <a:pPr marL="893762" lvl="1" indent="-342900" algn="just">
              <a:buFont typeface="Arial" panose="020B0604020202020204" pitchFamily="34" charset="0"/>
              <a:buChar char="•"/>
              <a:tabLst>
                <a:tab pos="987425" algn="l"/>
              </a:tabLst>
            </a:pPr>
            <a:r>
              <a:rPr lang="de-AT" sz="2200" dirty="0"/>
              <a:t>In Ö verbietet sich demnach die Ansicht, dass der Vorstand nur an den Aufsichtsratsvorsitzenden berichten könne und an die einzelnen Mitglieder nur auf Verlangen</a:t>
            </a:r>
          </a:p>
        </p:txBody>
      </p:sp>
      <p:pic>
        <p:nvPicPr>
          <p:cNvPr id="3" name="Grafik 2"/>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51520" y="5643364"/>
            <a:ext cx="1594716" cy="1025996"/>
          </a:xfrm>
          <a:prstGeom prst="rect">
            <a:avLst/>
          </a:prstGeom>
        </p:spPr>
      </p:pic>
      <p:sp>
        <p:nvSpPr>
          <p:cNvPr id="9" name="Foliennummernplatzhalter 8"/>
          <p:cNvSpPr>
            <a:spLocks noGrp="1"/>
          </p:cNvSpPr>
          <p:nvPr>
            <p:ph type="sldNum" sz="quarter" idx="12"/>
          </p:nvPr>
        </p:nvSpPr>
        <p:spPr/>
        <p:txBody>
          <a:bodyPr/>
          <a:lstStyle/>
          <a:p>
            <a:fld id="{2FF586BC-B1D0-46E9-B07F-94C8E81EA876}" type="slidenum">
              <a:rPr lang="de-DE" smtClean="0"/>
              <a:t>56</a:t>
            </a:fld>
            <a:endParaRPr lang="de-DE" dirty="0"/>
          </a:p>
        </p:txBody>
      </p:sp>
    </p:spTree>
    <p:extLst>
      <p:ext uri="{BB962C8B-B14F-4D97-AF65-F5344CB8AC3E}">
        <p14:creationId xmlns:p14="http://schemas.microsoft.com/office/powerpoint/2010/main" val="3669131709"/>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Grafik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580112" y="5208676"/>
            <a:ext cx="3563888" cy="1649323"/>
          </a:xfrm>
          <a:prstGeom prst="rect">
            <a:avLst/>
          </a:prstGeom>
        </p:spPr>
      </p:pic>
      <p:sp>
        <p:nvSpPr>
          <p:cNvPr id="2" name="Textfeld 1"/>
          <p:cNvSpPr txBox="1"/>
          <p:nvPr/>
        </p:nvSpPr>
        <p:spPr>
          <a:xfrm>
            <a:off x="0" y="620688"/>
            <a:ext cx="9144000" cy="538609"/>
          </a:xfrm>
          <a:prstGeom prst="rect">
            <a:avLst/>
          </a:prstGeom>
          <a:noFill/>
        </p:spPr>
        <p:txBody>
          <a:bodyPr wrap="square" rtlCol="0">
            <a:spAutoFit/>
          </a:bodyPr>
          <a:lstStyle/>
          <a:p>
            <a:pPr algn="ctr"/>
            <a:r>
              <a:rPr lang="de-AT" sz="2900" b="1" dirty="0"/>
              <a:t>V. Informationsflussgestaltung im Aufsichtsrat</a:t>
            </a:r>
            <a:endParaRPr lang="de-AT" sz="2700" b="1" dirty="0"/>
          </a:p>
        </p:txBody>
      </p:sp>
      <p:sp>
        <p:nvSpPr>
          <p:cNvPr id="7" name="Textfeld 6"/>
          <p:cNvSpPr txBox="1"/>
          <p:nvPr/>
        </p:nvSpPr>
        <p:spPr>
          <a:xfrm>
            <a:off x="647564" y="1340768"/>
            <a:ext cx="7848872" cy="4524315"/>
          </a:xfrm>
          <a:prstGeom prst="rect">
            <a:avLst/>
          </a:prstGeom>
          <a:noFill/>
        </p:spPr>
        <p:txBody>
          <a:bodyPr wrap="square" rtlCol="0">
            <a:spAutoFit/>
          </a:bodyPr>
          <a:lstStyle/>
          <a:p>
            <a:pPr marL="436562" indent="-342900" algn="just">
              <a:buFont typeface="Arial" panose="020B0604020202020204" pitchFamily="34" charset="0"/>
              <a:buChar char="•"/>
              <a:tabLst>
                <a:tab pos="987425" algn="l"/>
              </a:tabLst>
            </a:pPr>
            <a:r>
              <a:rPr lang="de-AT" sz="2000" dirty="0"/>
              <a:t>Einschränkungen des Informationsflusses im Verhältnis Vorstand – Aufsichtsrat(svorsitzender)?</a:t>
            </a:r>
          </a:p>
          <a:p>
            <a:pPr marL="893762" lvl="1" indent="-342900" algn="just">
              <a:buFont typeface="Arial" panose="020B0604020202020204" pitchFamily="34" charset="0"/>
              <a:buChar char="•"/>
              <a:tabLst>
                <a:tab pos="987425" algn="l"/>
              </a:tabLst>
            </a:pPr>
            <a:endParaRPr lang="de-AT" sz="1400" dirty="0"/>
          </a:p>
          <a:p>
            <a:pPr marL="1166813" lvl="1" indent="-617538" algn="just">
              <a:buFont typeface="Arial" panose="020B0604020202020204" pitchFamily="34" charset="0"/>
              <a:buChar char="•"/>
              <a:tabLst>
                <a:tab pos="987425" algn="l"/>
              </a:tabLst>
            </a:pPr>
            <a:r>
              <a:rPr lang="de-AT" sz="2000" dirty="0"/>
              <a:t>Vorstand muss grundsätzlich lückenlos an den Gesamtaufsichtsrat berichten</a:t>
            </a:r>
          </a:p>
          <a:p>
            <a:pPr marL="893762" lvl="1" indent="-342900" algn="just">
              <a:buFont typeface="Arial" panose="020B0604020202020204" pitchFamily="34" charset="0"/>
              <a:buChar char="•"/>
              <a:tabLst>
                <a:tab pos="987425" algn="l"/>
              </a:tabLst>
            </a:pPr>
            <a:endParaRPr lang="de-AT" sz="1400" dirty="0"/>
          </a:p>
          <a:p>
            <a:pPr marL="1166813" lvl="1" indent="-617538" algn="just">
              <a:buFont typeface="Arial" panose="020B0604020202020204" pitchFamily="34" charset="0"/>
              <a:buChar char="•"/>
              <a:tabLst>
                <a:tab pos="987425" algn="l"/>
              </a:tabLst>
            </a:pPr>
            <a:r>
              <a:rPr lang="de-AT" sz="2000" dirty="0"/>
              <a:t>Ausnahmefälle: </a:t>
            </a:r>
          </a:p>
          <a:p>
            <a:pPr marL="1808162" lvl="3" indent="-342900" algn="just">
              <a:buFont typeface="Arial" panose="020B0604020202020204" pitchFamily="34" charset="0"/>
              <a:buChar char="•"/>
              <a:tabLst>
                <a:tab pos="987425" algn="l"/>
              </a:tabLst>
            </a:pPr>
            <a:r>
              <a:rPr lang="de-AT" sz="2000" dirty="0"/>
              <a:t>wenn der Gesellschaft Schaden droht, weil </a:t>
            </a:r>
            <a:r>
              <a:rPr lang="de-AT" sz="2000" dirty="0" err="1"/>
              <a:t>zB</a:t>
            </a:r>
            <a:r>
              <a:rPr lang="de-AT" sz="2000" dirty="0"/>
              <a:t> konkret die Verletzung der Vertraulichkeit zu befürchten ist</a:t>
            </a:r>
          </a:p>
          <a:p>
            <a:pPr marL="1808162" lvl="3" indent="-342900" algn="just">
              <a:buFont typeface="Arial" panose="020B0604020202020204" pitchFamily="34" charset="0"/>
              <a:buChar char="•"/>
              <a:tabLst>
                <a:tab pos="987425" algn="l"/>
              </a:tabLst>
            </a:pPr>
            <a:r>
              <a:rPr lang="de-AT" sz="2000" dirty="0"/>
              <a:t>wenn Aufsichtsratsmitglied selbst von Informationen betroffen ist</a:t>
            </a:r>
          </a:p>
          <a:p>
            <a:pPr marL="1808162" lvl="3" indent="-342900" algn="just">
              <a:buFont typeface="Arial" panose="020B0604020202020204" pitchFamily="34" charset="0"/>
              <a:buChar char="•"/>
              <a:tabLst>
                <a:tab pos="987425" algn="l"/>
              </a:tabLst>
            </a:pPr>
            <a:endParaRPr lang="de-AT" sz="1400" dirty="0"/>
          </a:p>
          <a:p>
            <a:pPr marL="1166813" lvl="1" indent="-617538" algn="just">
              <a:buFont typeface="Arial" panose="020B0604020202020204" pitchFamily="34" charset="0"/>
              <a:buChar char="•"/>
              <a:tabLst>
                <a:tab pos="1250950" algn="l"/>
              </a:tabLst>
            </a:pPr>
            <a:r>
              <a:rPr lang="de-AT" sz="2000" dirty="0"/>
              <a:t>An den Aufsichtsratsvorsitzenden hat der Vorstand grundsätzlich in solchen Fällen zu berichten (außer dieser ist selbst betroffen)</a:t>
            </a:r>
          </a:p>
        </p:txBody>
      </p:sp>
      <p:pic>
        <p:nvPicPr>
          <p:cNvPr id="3" name="Grafik 2"/>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51520" y="5643364"/>
            <a:ext cx="1594716" cy="1025996"/>
          </a:xfrm>
          <a:prstGeom prst="rect">
            <a:avLst/>
          </a:prstGeom>
        </p:spPr>
      </p:pic>
      <p:sp>
        <p:nvSpPr>
          <p:cNvPr id="9" name="Foliennummernplatzhalter 8"/>
          <p:cNvSpPr>
            <a:spLocks noGrp="1"/>
          </p:cNvSpPr>
          <p:nvPr>
            <p:ph type="sldNum" sz="quarter" idx="12"/>
          </p:nvPr>
        </p:nvSpPr>
        <p:spPr/>
        <p:txBody>
          <a:bodyPr/>
          <a:lstStyle/>
          <a:p>
            <a:fld id="{2FF586BC-B1D0-46E9-B07F-94C8E81EA876}" type="slidenum">
              <a:rPr lang="de-DE" smtClean="0"/>
              <a:t>57</a:t>
            </a:fld>
            <a:endParaRPr lang="de-DE" dirty="0"/>
          </a:p>
        </p:txBody>
      </p:sp>
    </p:spTree>
    <p:extLst>
      <p:ext uri="{BB962C8B-B14F-4D97-AF65-F5344CB8AC3E}">
        <p14:creationId xmlns:p14="http://schemas.microsoft.com/office/powerpoint/2010/main" val="908151337"/>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Grafik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580112" y="5208676"/>
            <a:ext cx="3563888" cy="1649323"/>
          </a:xfrm>
          <a:prstGeom prst="rect">
            <a:avLst/>
          </a:prstGeom>
        </p:spPr>
      </p:pic>
      <p:sp>
        <p:nvSpPr>
          <p:cNvPr id="2" name="Textfeld 1"/>
          <p:cNvSpPr txBox="1"/>
          <p:nvPr/>
        </p:nvSpPr>
        <p:spPr>
          <a:xfrm>
            <a:off x="0" y="620688"/>
            <a:ext cx="9144000" cy="538609"/>
          </a:xfrm>
          <a:prstGeom prst="rect">
            <a:avLst/>
          </a:prstGeom>
          <a:noFill/>
        </p:spPr>
        <p:txBody>
          <a:bodyPr wrap="square" rtlCol="0">
            <a:spAutoFit/>
          </a:bodyPr>
          <a:lstStyle/>
          <a:p>
            <a:pPr algn="ctr"/>
            <a:r>
              <a:rPr lang="de-AT" sz="2900" b="1" dirty="0"/>
              <a:t>V. Informationsflussgestaltung im Aufsichtsrat</a:t>
            </a:r>
            <a:endParaRPr lang="de-AT" sz="2700" b="1" dirty="0"/>
          </a:p>
        </p:txBody>
      </p:sp>
      <p:sp>
        <p:nvSpPr>
          <p:cNvPr id="7" name="Textfeld 6"/>
          <p:cNvSpPr txBox="1"/>
          <p:nvPr/>
        </p:nvSpPr>
        <p:spPr>
          <a:xfrm>
            <a:off x="647564" y="1618909"/>
            <a:ext cx="7848872" cy="4216539"/>
          </a:xfrm>
          <a:prstGeom prst="rect">
            <a:avLst/>
          </a:prstGeom>
          <a:noFill/>
        </p:spPr>
        <p:txBody>
          <a:bodyPr wrap="square" rtlCol="0">
            <a:spAutoFit/>
          </a:bodyPr>
          <a:lstStyle/>
          <a:p>
            <a:pPr marL="436562" indent="-342900" algn="just">
              <a:buFont typeface="Arial" panose="020B0604020202020204" pitchFamily="34" charset="0"/>
              <a:buChar char="•"/>
              <a:tabLst>
                <a:tab pos="987425" algn="l"/>
              </a:tabLst>
            </a:pPr>
            <a:r>
              <a:rPr lang="de-AT" sz="2200" dirty="0"/>
              <a:t>Einschränkungen des Informationsflusses im Verhältnis Vorstand – Aufsichtsrat(svorsitzender) - Ausnahmefälle: </a:t>
            </a:r>
          </a:p>
          <a:p>
            <a:pPr marL="1808162" lvl="3" indent="-342900" algn="just">
              <a:buFont typeface="Arial" panose="020B0604020202020204" pitchFamily="34" charset="0"/>
              <a:buChar char="•"/>
              <a:tabLst>
                <a:tab pos="987425" algn="l"/>
              </a:tabLst>
            </a:pPr>
            <a:endParaRPr lang="de-AT" sz="1400" dirty="0"/>
          </a:p>
          <a:p>
            <a:pPr marL="893762" lvl="1" indent="-342900" algn="just">
              <a:buFont typeface="Arial" panose="020B0604020202020204" pitchFamily="34" charset="0"/>
              <a:buChar char="•"/>
              <a:tabLst>
                <a:tab pos="987425" algn="l"/>
              </a:tabLst>
            </a:pPr>
            <a:r>
              <a:rPr lang="de-AT" sz="2400" dirty="0"/>
              <a:t>wenn der Gesellschaft Schaden droht</a:t>
            </a:r>
          </a:p>
          <a:p>
            <a:pPr marL="1808162" lvl="3" indent="-342900" algn="just">
              <a:buFont typeface="Arial" panose="020B0604020202020204" pitchFamily="34" charset="0"/>
              <a:buChar char="•"/>
              <a:tabLst>
                <a:tab pos="987425" algn="l"/>
              </a:tabLst>
            </a:pPr>
            <a:r>
              <a:rPr lang="de-AT" sz="2000" dirty="0"/>
              <a:t>Etwa aufgrund der Heterogenität und Größe des Aufsichtsrats</a:t>
            </a:r>
          </a:p>
          <a:p>
            <a:pPr marL="1808162" lvl="3" indent="-342900" algn="just">
              <a:buFont typeface="Arial" panose="020B0604020202020204" pitchFamily="34" charset="0"/>
              <a:buChar char="•"/>
              <a:tabLst>
                <a:tab pos="987425" algn="l"/>
              </a:tabLst>
            </a:pPr>
            <a:r>
              <a:rPr lang="de-AT" sz="2000" dirty="0"/>
              <a:t>Durch das Verhalten einzelner Aufsichtsratsmitglieder (zB wenn diese explizit ankündigen, eine vertrauliche Information nicht für sich behalten zu wollen) </a:t>
            </a:r>
          </a:p>
          <a:p>
            <a:pPr marL="1808162" lvl="3" indent="-342900" algn="just">
              <a:buFont typeface="Arial" panose="020B0604020202020204" pitchFamily="34" charset="0"/>
              <a:buChar char="•"/>
              <a:tabLst>
                <a:tab pos="987425" algn="l"/>
              </a:tabLst>
            </a:pPr>
            <a:r>
              <a:rPr lang="de-AT" sz="2000" dirty="0"/>
              <a:t>Vergleichbare Verstöße gegen die Verschwiegen-heitspflicht in der Vergangenheit</a:t>
            </a:r>
          </a:p>
          <a:p>
            <a:pPr marL="1808162" lvl="3" indent="-342900" algn="just">
              <a:buFont typeface="Arial" panose="020B0604020202020204" pitchFamily="34" charset="0"/>
              <a:buChar char="•"/>
              <a:tabLst>
                <a:tab pos="987425" algn="l"/>
              </a:tabLst>
            </a:pPr>
            <a:r>
              <a:rPr lang="de-AT" sz="2000" dirty="0"/>
              <a:t>Gefahr einer ungeordneten Informationsweitergabe</a:t>
            </a:r>
          </a:p>
          <a:p>
            <a:pPr marL="1465262" lvl="3" algn="just">
              <a:tabLst>
                <a:tab pos="987425" algn="l"/>
              </a:tabLst>
            </a:pPr>
            <a:r>
              <a:rPr lang="de-AT" sz="2000" dirty="0"/>
              <a:t>	an die Öffentlichkeit</a:t>
            </a:r>
          </a:p>
        </p:txBody>
      </p:sp>
      <p:pic>
        <p:nvPicPr>
          <p:cNvPr id="3" name="Grafik 2"/>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51520" y="5643364"/>
            <a:ext cx="1594716" cy="1025996"/>
          </a:xfrm>
          <a:prstGeom prst="rect">
            <a:avLst/>
          </a:prstGeom>
        </p:spPr>
      </p:pic>
      <p:sp>
        <p:nvSpPr>
          <p:cNvPr id="9" name="Foliennummernplatzhalter 8"/>
          <p:cNvSpPr>
            <a:spLocks noGrp="1"/>
          </p:cNvSpPr>
          <p:nvPr>
            <p:ph type="sldNum" sz="quarter" idx="12"/>
          </p:nvPr>
        </p:nvSpPr>
        <p:spPr/>
        <p:txBody>
          <a:bodyPr/>
          <a:lstStyle/>
          <a:p>
            <a:fld id="{2FF586BC-B1D0-46E9-B07F-94C8E81EA876}" type="slidenum">
              <a:rPr lang="de-DE" smtClean="0"/>
              <a:t>58</a:t>
            </a:fld>
            <a:endParaRPr lang="de-DE" dirty="0"/>
          </a:p>
        </p:txBody>
      </p:sp>
    </p:spTree>
    <p:extLst>
      <p:ext uri="{BB962C8B-B14F-4D97-AF65-F5344CB8AC3E}">
        <p14:creationId xmlns:p14="http://schemas.microsoft.com/office/powerpoint/2010/main" val="402397566"/>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Grafik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580112" y="5208676"/>
            <a:ext cx="3563888" cy="1649323"/>
          </a:xfrm>
          <a:prstGeom prst="rect">
            <a:avLst/>
          </a:prstGeom>
        </p:spPr>
      </p:pic>
      <p:sp>
        <p:nvSpPr>
          <p:cNvPr id="2" name="Textfeld 1"/>
          <p:cNvSpPr txBox="1"/>
          <p:nvPr/>
        </p:nvSpPr>
        <p:spPr>
          <a:xfrm>
            <a:off x="0" y="620688"/>
            <a:ext cx="9144000" cy="538609"/>
          </a:xfrm>
          <a:prstGeom prst="rect">
            <a:avLst/>
          </a:prstGeom>
          <a:noFill/>
        </p:spPr>
        <p:txBody>
          <a:bodyPr wrap="square" rtlCol="0">
            <a:spAutoFit/>
          </a:bodyPr>
          <a:lstStyle/>
          <a:p>
            <a:pPr algn="ctr"/>
            <a:r>
              <a:rPr lang="de-AT" sz="2900" b="1" dirty="0"/>
              <a:t>V. Informationsflussgestaltung im Aufsichtsrat</a:t>
            </a:r>
            <a:endParaRPr lang="de-AT" sz="2700" b="1" dirty="0"/>
          </a:p>
        </p:txBody>
      </p:sp>
      <p:sp>
        <p:nvSpPr>
          <p:cNvPr id="7" name="Textfeld 6"/>
          <p:cNvSpPr txBox="1"/>
          <p:nvPr/>
        </p:nvSpPr>
        <p:spPr>
          <a:xfrm>
            <a:off x="647564" y="1618909"/>
            <a:ext cx="7848872" cy="3139321"/>
          </a:xfrm>
          <a:prstGeom prst="rect">
            <a:avLst/>
          </a:prstGeom>
          <a:noFill/>
        </p:spPr>
        <p:txBody>
          <a:bodyPr wrap="square" rtlCol="0">
            <a:spAutoFit/>
          </a:bodyPr>
          <a:lstStyle/>
          <a:p>
            <a:pPr marL="436562" indent="-342900" algn="just">
              <a:buFont typeface="Arial" panose="020B0604020202020204" pitchFamily="34" charset="0"/>
              <a:buChar char="•"/>
              <a:tabLst>
                <a:tab pos="987425" algn="l"/>
              </a:tabLst>
            </a:pPr>
            <a:r>
              <a:rPr lang="de-AT" sz="2200" dirty="0"/>
              <a:t>Einschränkungen des Informationsflusses im Verhältnis Vorstand – Aufsichtsrat(svorsitzender) - Ausnahmefälle: </a:t>
            </a:r>
          </a:p>
          <a:p>
            <a:pPr marL="1808162" lvl="3" indent="-342900" algn="just">
              <a:buFont typeface="Arial" panose="020B0604020202020204" pitchFamily="34" charset="0"/>
              <a:buChar char="•"/>
              <a:tabLst>
                <a:tab pos="987425" algn="l"/>
              </a:tabLst>
            </a:pPr>
            <a:endParaRPr lang="de-AT" sz="2000" dirty="0"/>
          </a:p>
          <a:p>
            <a:pPr marL="893762" lvl="1" indent="-342900" algn="just">
              <a:buFont typeface="Arial" panose="020B0604020202020204" pitchFamily="34" charset="0"/>
              <a:buChar char="•"/>
              <a:tabLst>
                <a:tab pos="987425" algn="l"/>
              </a:tabLst>
            </a:pPr>
            <a:r>
              <a:rPr lang="de-AT" sz="2400" dirty="0"/>
              <a:t>wenn Aufsichtsratsmitglied selbst von Informationen betroffen ist</a:t>
            </a:r>
            <a:endParaRPr lang="de-AT" sz="2000" dirty="0"/>
          </a:p>
          <a:p>
            <a:pPr marL="1808162" lvl="3" indent="-342900" algn="just">
              <a:buFont typeface="Arial" panose="020B0604020202020204" pitchFamily="34" charset="0"/>
              <a:buChar char="•"/>
              <a:tabLst>
                <a:tab pos="987425" algn="l"/>
              </a:tabLst>
            </a:pPr>
            <a:endParaRPr lang="de-AT" sz="2000" dirty="0"/>
          </a:p>
          <a:p>
            <a:pPr marL="1808162" lvl="3" indent="-342900" algn="just">
              <a:buFont typeface="Arial" panose="020B0604020202020204" pitchFamily="34" charset="0"/>
              <a:buChar char="•"/>
              <a:tabLst>
                <a:tab pos="987425" algn="l"/>
              </a:tabLst>
            </a:pPr>
            <a:r>
              <a:rPr lang="de-AT" sz="2200" dirty="0"/>
              <a:t>Interessenkonflikte von Aufsichtsratsmitgliedern</a:t>
            </a:r>
          </a:p>
          <a:p>
            <a:pPr marL="1808162" lvl="3" indent="-342900" algn="just">
              <a:buFont typeface="Arial" panose="020B0604020202020204" pitchFamily="34" charset="0"/>
              <a:buChar char="•"/>
              <a:tabLst>
                <a:tab pos="987425" algn="l"/>
              </a:tabLst>
            </a:pPr>
            <a:endParaRPr lang="de-AT" sz="2200" dirty="0"/>
          </a:p>
          <a:p>
            <a:pPr marL="1808162" lvl="3" indent="-342900" algn="just">
              <a:buFont typeface="Arial" panose="020B0604020202020204" pitchFamily="34" charset="0"/>
              <a:buChar char="•"/>
              <a:tabLst>
                <a:tab pos="987425" algn="l"/>
              </a:tabLst>
            </a:pPr>
            <a:r>
              <a:rPr lang="de-AT" sz="2200" dirty="0"/>
              <a:t>Sonstige Fälle befangener Aufsichtsratsmitglieder</a:t>
            </a:r>
          </a:p>
        </p:txBody>
      </p:sp>
      <p:pic>
        <p:nvPicPr>
          <p:cNvPr id="3" name="Grafik 2"/>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51520" y="5643364"/>
            <a:ext cx="1594716" cy="1025996"/>
          </a:xfrm>
          <a:prstGeom prst="rect">
            <a:avLst/>
          </a:prstGeom>
        </p:spPr>
      </p:pic>
      <p:sp>
        <p:nvSpPr>
          <p:cNvPr id="9" name="Foliennummernplatzhalter 8"/>
          <p:cNvSpPr>
            <a:spLocks noGrp="1"/>
          </p:cNvSpPr>
          <p:nvPr>
            <p:ph type="sldNum" sz="quarter" idx="12"/>
          </p:nvPr>
        </p:nvSpPr>
        <p:spPr/>
        <p:txBody>
          <a:bodyPr/>
          <a:lstStyle/>
          <a:p>
            <a:fld id="{2FF586BC-B1D0-46E9-B07F-94C8E81EA876}" type="slidenum">
              <a:rPr lang="de-DE" smtClean="0"/>
              <a:t>59</a:t>
            </a:fld>
            <a:endParaRPr lang="de-DE" dirty="0"/>
          </a:p>
        </p:txBody>
      </p:sp>
    </p:spTree>
    <p:extLst>
      <p:ext uri="{BB962C8B-B14F-4D97-AF65-F5344CB8AC3E}">
        <p14:creationId xmlns:p14="http://schemas.microsoft.com/office/powerpoint/2010/main" val="35606775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Grafik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580112" y="5208676"/>
            <a:ext cx="3563888" cy="1649323"/>
          </a:xfrm>
          <a:prstGeom prst="rect">
            <a:avLst/>
          </a:prstGeom>
        </p:spPr>
      </p:pic>
      <p:sp>
        <p:nvSpPr>
          <p:cNvPr id="2" name="Textfeld 1"/>
          <p:cNvSpPr txBox="1"/>
          <p:nvPr/>
        </p:nvSpPr>
        <p:spPr>
          <a:xfrm>
            <a:off x="683568" y="953374"/>
            <a:ext cx="7848872" cy="646331"/>
          </a:xfrm>
          <a:prstGeom prst="rect">
            <a:avLst/>
          </a:prstGeom>
          <a:noFill/>
        </p:spPr>
        <p:txBody>
          <a:bodyPr wrap="square" rtlCol="0">
            <a:spAutoFit/>
          </a:bodyPr>
          <a:lstStyle/>
          <a:p>
            <a:pPr algn="ctr"/>
            <a:r>
              <a:rPr lang="de-AT" sz="3600" b="1" dirty="0"/>
              <a:t>I. Bestellung und Beendigung</a:t>
            </a:r>
          </a:p>
        </p:txBody>
      </p:sp>
      <p:sp>
        <p:nvSpPr>
          <p:cNvPr id="7" name="Textfeld 6"/>
          <p:cNvSpPr txBox="1"/>
          <p:nvPr/>
        </p:nvSpPr>
        <p:spPr>
          <a:xfrm>
            <a:off x="683568" y="1772816"/>
            <a:ext cx="7848872" cy="4185761"/>
          </a:xfrm>
          <a:prstGeom prst="rect">
            <a:avLst/>
          </a:prstGeom>
          <a:noFill/>
        </p:spPr>
        <p:txBody>
          <a:bodyPr wrap="square" rtlCol="0">
            <a:spAutoFit/>
          </a:bodyPr>
          <a:lstStyle/>
          <a:p>
            <a:pPr marL="536575" indent="-536575" algn="just">
              <a:buFont typeface="Arial" panose="020B0604020202020204" pitchFamily="34" charset="0"/>
              <a:buChar char="•"/>
            </a:pPr>
            <a:r>
              <a:rPr lang="de-AT" sz="2200" dirty="0"/>
              <a:t>Bestellung:</a:t>
            </a:r>
          </a:p>
          <a:p>
            <a:pPr algn="just"/>
            <a:endParaRPr lang="de-AT" sz="2400" dirty="0"/>
          </a:p>
          <a:p>
            <a:pPr marL="987425" lvl="1" indent="-436563" algn="just">
              <a:buFont typeface="Arial" panose="020B0604020202020204" pitchFamily="34" charset="0"/>
              <a:buChar char="•"/>
              <a:tabLst>
                <a:tab pos="987425" algn="l"/>
              </a:tabLst>
            </a:pPr>
            <a:r>
              <a:rPr lang="sv-SE" sz="2200" dirty="0"/>
              <a:t>Wahl ist annahmebedürftig! </a:t>
            </a:r>
            <a:endParaRPr lang="de-AT" sz="2200" dirty="0"/>
          </a:p>
          <a:p>
            <a:pPr marL="987425" lvl="1" indent="-436563" algn="just">
              <a:buFont typeface="Arial" panose="020B0604020202020204" pitchFamily="34" charset="0"/>
              <a:buChar char="•"/>
              <a:tabLst>
                <a:tab pos="987425" algn="l"/>
              </a:tabLst>
            </a:pPr>
            <a:r>
              <a:rPr lang="de-AT" sz="2200" dirty="0"/>
              <a:t>Wirksamkeit der Wahl des Aufsichtsratsvorsitzenden erst mit Abgabe der Annahmeerklärung</a:t>
            </a:r>
          </a:p>
          <a:p>
            <a:pPr marL="987425" lvl="1" indent="-436563" algn="just">
              <a:buFont typeface="Arial" panose="020B0604020202020204" pitchFamily="34" charset="0"/>
              <a:buChar char="•"/>
              <a:tabLst>
                <a:tab pos="987425" algn="l"/>
              </a:tabLst>
            </a:pPr>
            <a:r>
              <a:rPr lang="de-AT" sz="2200" dirty="0"/>
              <a:t>ÖCGK C-Regel 55: zweijährige Cooling-off Periode bei Wechsel aus Position Vorstandsmitglied in Position Aufsichtsratsvorsitzende/r</a:t>
            </a:r>
          </a:p>
          <a:p>
            <a:pPr marL="987425" lvl="1" indent="-436563" algn="just">
              <a:buFont typeface="Arial" panose="020B0604020202020204" pitchFamily="34" charset="0"/>
              <a:buChar char="•"/>
              <a:tabLst>
                <a:tab pos="987425" algn="l"/>
              </a:tabLst>
            </a:pPr>
            <a:r>
              <a:rPr lang="de-AT" sz="2200" dirty="0"/>
              <a:t>Cooling-off Periode auch in Kreditinstituten (dort Gesetz) </a:t>
            </a:r>
          </a:p>
          <a:p>
            <a:pPr marL="550862" lvl="1" algn="just">
              <a:tabLst>
                <a:tab pos="987425" algn="l"/>
              </a:tabLst>
            </a:pPr>
            <a:r>
              <a:rPr lang="de-AT" sz="2200" dirty="0"/>
              <a:t>	(</a:t>
            </a:r>
            <a:r>
              <a:rPr lang="pt-BR" sz="2200" dirty="0"/>
              <a:t>§ 28a Abs 1 BWG; </a:t>
            </a:r>
            <a:r>
              <a:rPr lang="de-AT" sz="2200" dirty="0"/>
              <a:t>Verstoß gegen Cooling-off: Nichtigkeit 	der Wahl, vgl § 28a Abs 2 BWG)</a:t>
            </a:r>
          </a:p>
          <a:p>
            <a:pPr marL="550862" lvl="1" algn="just">
              <a:tabLst>
                <a:tab pos="987425" algn="l"/>
              </a:tabLst>
            </a:pPr>
            <a:r>
              <a:rPr lang="de-AT" sz="2200" dirty="0"/>
              <a:t> </a:t>
            </a:r>
          </a:p>
        </p:txBody>
      </p:sp>
      <p:pic>
        <p:nvPicPr>
          <p:cNvPr id="3" name="Grafik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51520" y="5643364"/>
            <a:ext cx="1594716" cy="1025996"/>
          </a:xfrm>
          <a:prstGeom prst="rect">
            <a:avLst/>
          </a:prstGeom>
        </p:spPr>
      </p:pic>
      <p:sp>
        <p:nvSpPr>
          <p:cNvPr id="9" name="Foliennummernplatzhalter 8"/>
          <p:cNvSpPr>
            <a:spLocks noGrp="1"/>
          </p:cNvSpPr>
          <p:nvPr>
            <p:ph type="sldNum" sz="quarter" idx="12"/>
          </p:nvPr>
        </p:nvSpPr>
        <p:spPr/>
        <p:txBody>
          <a:bodyPr/>
          <a:lstStyle/>
          <a:p>
            <a:fld id="{2FF586BC-B1D0-46E9-B07F-94C8E81EA876}" type="slidenum">
              <a:rPr lang="de-DE" smtClean="0"/>
              <a:t>6</a:t>
            </a:fld>
            <a:endParaRPr lang="de-DE" dirty="0"/>
          </a:p>
        </p:txBody>
      </p:sp>
    </p:spTree>
    <p:extLst>
      <p:ext uri="{BB962C8B-B14F-4D97-AF65-F5344CB8AC3E}">
        <p14:creationId xmlns:p14="http://schemas.microsoft.com/office/powerpoint/2010/main" val="2810564727"/>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Grafik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580112" y="5208676"/>
            <a:ext cx="3563888" cy="1649323"/>
          </a:xfrm>
          <a:prstGeom prst="rect">
            <a:avLst/>
          </a:prstGeom>
        </p:spPr>
      </p:pic>
      <p:sp>
        <p:nvSpPr>
          <p:cNvPr id="2" name="Textfeld 1"/>
          <p:cNvSpPr txBox="1"/>
          <p:nvPr/>
        </p:nvSpPr>
        <p:spPr>
          <a:xfrm>
            <a:off x="0" y="620688"/>
            <a:ext cx="9144000" cy="538609"/>
          </a:xfrm>
          <a:prstGeom prst="rect">
            <a:avLst/>
          </a:prstGeom>
          <a:noFill/>
        </p:spPr>
        <p:txBody>
          <a:bodyPr wrap="square" rtlCol="0">
            <a:spAutoFit/>
          </a:bodyPr>
          <a:lstStyle/>
          <a:p>
            <a:pPr algn="ctr"/>
            <a:r>
              <a:rPr lang="de-AT" sz="2900" b="1" dirty="0"/>
              <a:t>VI. Das Präsidium</a:t>
            </a:r>
            <a:endParaRPr lang="de-AT" sz="2700" b="1" dirty="0"/>
          </a:p>
        </p:txBody>
      </p:sp>
      <p:sp>
        <p:nvSpPr>
          <p:cNvPr id="7" name="Textfeld 6"/>
          <p:cNvSpPr txBox="1"/>
          <p:nvPr/>
        </p:nvSpPr>
        <p:spPr>
          <a:xfrm>
            <a:off x="647564" y="1618909"/>
            <a:ext cx="7848872" cy="4616648"/>
          </a:xfrm>
          <a:prstGeom prst="rect">
            <a:avLst/>
          </a:prstGeom>
          <a:noFill/>
        </p:spPr>
        <p:txBody>
          <a:bodyPr wrap="square" rtlCol="0">
            <a:spAutoFit/>
          </a:bodyPr>
          <a:lstStyle/>
          <a:p>
            <a:pPr marL="436562" indent="-342900" algn="just">
              <a:buFont typeface="Arial" panose="020B0604020202020204" pitchFamily="34" charset="0"/>
              <a:buChar char="•"/>
              <a:tabLst>
                <a:tab pos="987425" algn="l"/>
              </a:tabLst>
            </a:pPr>
            <a:r>
              <a:rPr lang="de-AT" altLang="de-DE" sz="2400" dirty="0"/>
              <a:t>Präsidium als Ausschuss?</a:t>
            </a:r>
          </a:p>
          <a:p>
            <a:pPr marL="436562" indent="-342900" algn="just">
              <a:buFont typeface="Arial" panose="020B0604020202020204" pitchFamily="34" charset="0"/>
              <a:buChar char="•"/>
              <a:tabLst>
                <a:tab pos="987425" algn="l"/>
              </a:tabLst>
            </a:pPr>
            <a:endParaRPr lang="de-AT" sz="1400" dirty="0"/>
          </a:p>
          <a:p>
            <a:pPr marL="893762" lvl="1" indent="-342900" algn="just">
              <a:buFont typeface="Arial" panose="020B0604020202020204" pitchFamily="34" charset="0"/>
              <a:buChar char="•"/>
              <a:tabLst>
                <a:tab pos="987425" algn="l"/>
              </a:tabLst>
            </a:pPr>
            <a:r>
              <a:rPr lang="de-AT" altLang="de-DE" sz="2200" dirty="0"/>
              <a:t>In der Praxis: </a:t>
            </a:r>
            <a:r>
              <a:rPr lang="de-AT" altLang="de-DE" sz="2200" b="1" dirty="0"/>
              <a:t>Präsidium </a:t>
            </a:r>
            <a:r>
              <a:rPr lang="de-AT" altLang="de-DE" sz="2200" dirty="0"/>
              <a:t>= Aufsichtsratsvorsitzender und dessen Stellvertreter</a:t>
            </a:r>
          </a:p>
          <a:p>
            <a:pPr marL="893762" lvl="1" indent="-342900" algn="just">
              <a:buFont typeface="Arial" panose="020B0604020202020204" pitchFamily="34" charset="0"/>
              <a:buChar char="•"/>
              <a:tabLst>
                <a:tab pos="987425" algn="l"/>
              </a:tabLst>
            </a:pPr>
            <a:endParaRPr lang="de-AT" altLang="de-DE" sz="1400" dirty="0"/>
          </a:p>
          <a:p>
            <a:pPr marL="893763" indent="-342900">
              <a:buFont typeface="Arial" panose="020B0604020202020204" pitchFamily="34" charset="0"/>
              <a:buChar char="•"/>
            </a:pPr>
            <a:r>
              <a:rPr lang="de-AT" altLang="de-DE" sz="2200" dirty="0"/>
              <a:t>keine gesetzliche Grundlage für ein AR-Präsidium</a:t>
            </a:r>
          </a:p>
          <a:p>
            <a:pPr marL="1714500" lvl="3" indent="-342900">
              <a:buFont typeface="Arial" panose="020B0604020202020204" pitchFamily="34" charset="0"/>
              <a:buChar char="•"/>
            </a:pPr>
            <a:r>
              <a:rPr lang="de-AT" altLang="de-DE" sz="2200" dirty="0"/>
              <a:t>kein Organ </a:t>
            </a:r>
          </a:p>
          <a:p>
            <a:pPr marL="1714500" lvl="3" indent="-342900">
              <a:buFont typeface="Arial" panose="020B0604020202020204" pitchFamily="34" charset="0"/>
              <a:buChar char="•"/>
            </a:pPr>
            <a:r>
              <a:rPr lang="de-AT" altLang="de-DE" sz="2200" dirty="0"/>
              <a:t>keine Regelung von Zuständigkeiten</a:t>
            </a:r>
          </a:p>
          <a:p>
            <a:pPr marL="1714500" lvl="3" indent="-342900">
              <a:buFont typeface="Arial" panose="020B0604020202020204" pitchFamily="34" charset="0"/>
              <a:buChar char="•"/>
            </a:pPr>
            <a:r>
              <a:rPr lang="de-AT" altLang="de-DE" sz="2200" dirty="0"/>
              <a:t>Ermächtigung zur Etablierung eines AR-Präsidiums in der Satzung? </a:t>
            </a:r>
          </a:p>
          <a:p>
            <a:pPr marL="1714500" lvl="3" indent="-342900">
              <a:buFont typeface="Arial" panose="020B0604020202020204" pitchFamily="34" charset="0"/>
              <a:buChar char="•"/>
            </a:pPr>
            <a:endParaRPr lang="de-AT" altLang="de-DE" sz="1400" dirty="0"/>
          </a:p>
          <a:p>
            <a:pPr marL="800100" lvl="1" indent="-342900">
              <a:buFont typeface="Arial" panose="020B0604020202020204" pitchFamily="34" charset="0"/>
              <a:buChar char="•"/>
            </a:pPr>
            <a:r>
              <a:rPr lang="de-AT" altLang="de-DE" sz="2200" dirty="0"/>
              <a:t>Ausschuss des AR iSd § 92 Abs 4 AktG - </a:t>
            </a:r>
            <a:r>
              <a:rPr lang="de-AT" altLang="de-DE" sz="2200" b="1" dirty="0"/>
              <a:t>Präsidialausschuss</a:t>
            </a:r>
            <a:endParaRPr lang="de-AT" altLang="de-DE" sz="2200" dirty="0"/>
          </a:p>
          <a:p>
            <a:pPr lvl="3"/>
            <a:endParaRPr lang="de-AT" altLang="de-DE" sz="2200" dirty="0"/>
          </a:p>
          <a:p>
            <a:pPr marL="893762" lvl="1" indent="-342900" algn="just">
              <a:buFont typeface="Arial" panose="020B0604020202020204" pitchFamily="34" charset="0"/>
              <a:buChar char="•"/>
              <a:tabLst>
                <a:tab pos="987425" algn="l"/>
              </a:tabLst>
            </a:pPr>
            <a:endParaRPr lang="de-AT" sz="2200" dirty="0"/>
          </a:p>
        </p:txBody>
      </p:sp>
      <p:pic>
        <p:nvPicPr>
          <p:cNvPr id="3" name="Grafik 2"/>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51520" y="5643364"/>
            <a:ext cx="1594716" cy="1025996"/>
          </a:xfrm>
          <a:prstGeom prst="rect">
            <a:avLst/>
          </a:prstGeom>
        </p:spPr>
      </p:pic>
      <p:sp>
        <p:nvSpPr>
          <p:cNvPr id="9" name="Foliennummernplatzhalter 8"/>
          <p:cNvSpPr>
            <a:spLocks noGrp="1"/>
          </p:cNvSpPr>
          <p:nvPr>
            <p:ph type="sldNum" sz="quarter" idx="12"/>
          </p:nvPr>
        </p:nvSpPr>
        <p:spPr/>
        <p:txBody>
          <a:bodyPr/>
          <a:lstStyle/>
          <a:p>
            <a:fld id="{2FF586BC-B1D0-46E9-B07F-94C8E81EA876}" type="slidenum">
              <a:rPr lang="de-DE" smtClean="0"/>
              <a:t>60</a:t>
            </a:fld>
            <a:endParaRPr lang="de-DE" dirty="0"/>
          </a:p>
        </p:txBody>
      </p:sp>
    </p:spTree>
    <p:extLst>
      <p:ext uri="{BB962C8B-B14F-4D97-AF65-F5344CB8AC3E}">
        <p14:creationId xmlns:p14="http://schemas.microsoft.com/office/powerpoint/2010/main" val="3502043767"/>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Grafik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580112" y="5208676"/>
            <a:ext cx="3563888" cy="1649323"/>
          </a:xfrm>
          <a:prstGeom prst="rect">
            <a:avLst/>
          </a:prstGeom>
        </p:spPr>
      </p:pic>
      <p:sp>
        <p:nvSpPr>
          <p:cNvPr id="2" name="Textfeld 1"/>
          <p:cNvSpPr txBox="1"/>
          <p:nvPr/>
        </p:nvSpPr>
        <p:spPr>
          <a:xfrm>
            <a:off x="0" y="620688"/>
            <a:ext cx="9144000" cy="538609"/>
          </a:xfrm>
          <a:prstGeom prst="rect">
            <a:avLst/>
          </a:prstGeom>
          <a:noFill/>
        </p:spPr>
        <p:txBody>
          <a:bodyPr wrap="square" rtlCol="0">
            <a:spAutoFit/>
          </a:bodyPr>
          <a:lstStyle/>
          <a:p>
            <a:pPr algn="ctr"/>
            <a:r>
              <a:rPr lang="de-AT" sz="2900" b="1" dirty="0"/>
              <a:t>VI. Das Präsidium</a:t>
            </a:r>
            <a:endParaRPr lang="de-AT" sz="2700" b="1" dirty="0"/>
          </a:p>
        </p:txBody>
      </p:sp>
      <p:sp>
        <p:nvSpPr>
          <p:cNvPr id="7" name="Textfeld 6"/>
          <p:cNvSpPr txBox="1"/>
          <p:nvPr/>
        </p:nvSpPr>
        <p:spPr>
          <a:xfrm>
            <a:off x="647564" y="1618909"/>
            <a:ext cx="7848872" cy="4247317"/>
          </a:xfrm>
          <a:prstGeom prst="rect">
            <a:avLst/>
          </a:prstGeom>
          <a:noFill/>
        </p:spPr>
        <p:txBody>
          <a:bodyPr wrap="square" rtlCol="0">
            <a:spAutoFit/>
          </a:bodyPr>
          <a:lstStyle/>
          <a:p>
            <a:pPr marL="436562" indent="-342900" algn="just">
              <a:buFont typeface="Arial" panose="020B0604020202020204" pitchFamily="34" charset="0"/>
              <a:buChar char="•"/>
              <a:tabLst>
                <a:tab pos="987425" algn="l"/>
              </a:tabLst>
            </a:pPr>
            <a:r>
              <a:rPr lang="de-AT" sz="2200" dirty="0"/>
              <a:t>Aufgaben des Präsidiums</a:t>
            </a:r>
          </a:p>
          <a:p>
            <a:pPr marL="893762" lvl="1" indent="-342900" algn="just">
              <a:buFont typeface="Arial" panose="020B0604020202020204" pitchFamily="34" charset="0"/>
              <a:buChar char="•"/>
              <a:tabLst>
                <a:tab pos="987425" algn="l"/>
              </a:tabLst>
            </a:pPr>
            <a:endParaRPr lang="de-AT" sz="1400" dirty="0"/>
          </a:p>
          <a:p>
            <a:pPr marL="893762" lvl="1" indent="-342900" algn="just">
              <a:buFont typeface="Arial" panose="020B0604020202020204" pitchFamily="34" charset="0"/>
              <a:buChar char="•"/>
              <a:tabLst>
                <a:tab pos="987425" algn="l"/>
              </a:tabLst>
            </a:pPr>
            <a:r>
              <a:rPr lang="de-AT" sz="2200" dirty="0"/>
              <a:t>Unterstützung der Arbeit des Aufsichtsratsvorsitzenden zwischen den Sitzungen des Aufsichtsrats; umfasst: </a:t>
            </a:r>
          </a:p>
          <a:p>
            <a:pPr marL="1350962" lvl="2" indent="-342900" algn="just">
              <a:buFont typeface="Arial" panose="020B0604020202020204" pitchFamily="34" charset="0"/>
              <a:buChar char="•"/>
              <a:tabLst>
                <a:tab pos="987425" algn="l"/>
              </a:tabLst>
            </a:pPr>
            <a:r>
              <a:rPr lang="de-AT" sz="2200" dirty="0"/>
              <a:t>laufende Kommunikation mit dem Vorstand</a:t>
            </a:r>
          </a:p>
          <a:p>
            <a:pPr marL="1350962" lvl="2" indent="-342900" algn="just">
              <a:buFont typeface="Arial" panose="020B0604020202020204" pitchFamily="34" charset="0"/>
              <a:buChar char="•"/>
              <a:tabLst>
                <a:tab pos="987425" algn="l"/>
              </a:tabLst>
            </a:pPr>
            <a:r>
              <a:rPr lang="de-AT" sz="2200" dirty="0"/>
              <a:t>Koordinierung der Aufsichtsratsarbeit und der Ausschüsse </a:t>
            </a:r>
          </a:p>
          <a:p>
            <a:pPr marL="1350962" lvl="2" indent="-342900" algn="just">
              <a:buFont typeface="Arial" panose="020B0604020202020204" pitchFamily="34" charset="0"/>
              <a:buChar char="•"/>
              <a:tabLst>
                <a:tab pos="987425" algn="l"/>
              </a:tabLst>
            </a:pPr>
            <a:r>
              <a:rPr lang="de-AT" sz="2200" dirty="0"/>
              <a:t>Vorbereitungen der Sitzungen des Gesamtaufsichtsrats</a:t>
            </a:r>
          </a:p>
          <a:p>
            <a:pPr marL="893762" lvl="1" indent="-342900" algn="just">
              <a:buFont typeface="Arial" panose="020B0604020202020204" pitchFamily="34" charset="0"/>
              <a:buChar char="•"/>
              <a:tabLst>
                <a:tab pos="987425" algn="l"/>
              </a:tabLst>
            </a:pPr>
            <a:endParaRPr lang="de-AT" sz="1400" dirty="0"/>
          </a:p>
          <a:p>
            <a:pPr marL="893762" lvl="1" indent="-342900" algn="just">
              <a:buFont typeface="Arial" panose="020B0604020202020204" pitchFamily="34" charset="0"/>
              <a:buChar char="•"/>
              <a:tabLst>
                <a:tab pos="987425" algn="l"/>
              </a:tabLst>
            </a:pPr>
            <a:r>
              <a:rPr lang="de-AT" sz="2200" dirty="0"/>
              <a:t>Ferner die Zustimmung zur Kreditgewährung an Vorstandsmitglieder (§ 80 AktG) oder Aufsichtsrats-mitglieder </a:t>
            </a:r>
          </a:p>
          <a:p>
            <a:pPr marL="1008062" lvl="2" algn="just">
              <a:tabLst>
                <a:tab pos="987425" algn="l"/>
              </a:tabLst>
            </a:pPr>
            <a:endParaRPr lang="de-AT" sz="2200" dirty="0"/>
          </a:p>
        </p:txBody>
      </p:sp>
      <p:pic>
        <p:nvPicPr>
          <p:cNvPr id="3" name="Grafik 2"/>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51520" y="5643364"/>
            <a:ext cx="1594716" cy="1025996"/>
          </a:xfrm>
          <a:prstGeom prst="rect">
            <a:avLst/>
          </a:prstGeom>
        </p:spPr>
      </p:pic>
      <p:sp>
        <p:nvSpPr>
          <p:cNvPr id="9" name="Foliennummernplatzhalter 8"/>
          <p:cNvSpPr>
            <a:spLocks noGrp="1"/>
          </p:cNvSpPr>
          <p:nvPr>
            <p:ph type="sldNum" sz="quarter" idx="12"/>
          </p:nvPr>
        </p:nvSpPr>
        <p:spPr/>
        <p:txBody>
          <a:bodyPr/>
          <a:lstStyle/>
          <a:p>
            <a:fld id="{2FF586BC-B1D0-46E9-B07F-94C8E81EA876}" type="slidenum">
              <a:rPr lang="de-DE" smtClean="0"/>
              <a:t>61</a:t>
            </a:fld>
            <a:endParaRPr lang="de-DE" dirty="0"/>
          </a:p>
        </p:txBody>
      </p:sp>
    </p:spTree>
    <p:extLst>
      <p:ext uri="{BB962C8B-B14F-4D97-AF65-F5344CB8AC3E}">
        <p14:creationId xmlns:p14="http://schemas.microsoft.com/office/powerpoint/2010/main" val="3455322738"/>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Grafik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580112" y="5208676"/>
            <a:ext cx="3563888" cy="1649323"/>
          </a:xfrm>
          <a:prstGeom prst="rect">
            <a:avLst/>
          </a:prstGeom>
        </p:spPr>
      </p:pic>
      <p:sp>
        <p:nvSpPr>
          <p:cNvPr id="2" name="Textfeld 1"/>
          <p:cNvSpPr txBox="1"/>
          <p:nvPr/>
        </p:nvSpPr>
        <p:spPr>
          <a:xfrm>
            <a:off x="0" y="620688"/>
            <a:ext cx="9144000" cy="538609"/>
          </a:xfrm>
          <a:prstGeom prst="rect">
            <a:avLst/>
          </a:prstGeom>
          <a:noFill/>
        </p:spPr>
        <p:txBody>
          <a:bodyPr wrap="square" rtlCol="0">
            <a:spAutoFit/>
          </a:bodyPr>
          <a:lstStyle/>
          <a:p>
            <a:pPr algn="ctr"/>
            <a:r>
              <a:rPr lang="de-AT" sz="2900" b="1" dirty="0"/>
              <a:t>VII. Haftungsrechtliche Spezialfragen</a:t>
            </a:r>
            <a:endParaRPr lang="de-AT" sz="2700" b="1" dirty="0"/>
          </a:p>
        </p:txBody>
      </p:sp>
      <p:sp>
        <p:nvSpPr>
          <p:cNvPr id="7" name="Textfeld 6"/>
          <p:cNvSpPr txBox="1"/>
          <p:nvPr/>
        </p:nvSpPr>
        <p:spPr>
          <a:xfrm>
            <a:off x="647564" y="1618909"/>
            <a:ext cx="7848872" cy="4985980"/>
          </a:xfrm>
          <a:prstGeom prst="rect">
            <a:avLst/>
          </a:prstGeom>
          <a:noFill/>
        </p:spPr>
        <p:txBody>
          <a:bodyPr wrap="square" rtlCol="0">
            <a:spAutoFit/>
          </a:bodyPr>
          <a:lstStyle/>
          <a:p>
            <a:pPr marL="436562" indent="-342900" algn="just">
              <a:buFont typeface="Arial" panose="020B0604020202020204" pitchFamily="34" charset="0"/>
              <a:buChar char="•"/>
              <a:tabLst>
                <a:tab pos="987425" algn="l"/>
              </a:tabLst>
            </a:pPr>
            <a:r>
              <a:rPr lang="de-AT" sz="2100" dirty="0"/>
              <a:t>Mitglieder des Aufsichtsrates – so auch dessen Vorsitzender –  haften grundsätzlich gem § 99 AktG iVm § 84 AktG bzw § 33 GmbHG iVm 25, 27 GmbHG</a:t>
            </a:r>
          </a:p>
          <a:p>
            <a:pPr marL="436562" indent="-342900" algn="just">
              <a:buFont typeface="Arial" panose="020B0604020202020204" pitchFamily="34" charset="0"/>
              <a:buChar char="•"/>
              <a:tabLst>
                <a:tab pos="987425" algn="l"/>
              </a:tabLst>
            </a:pPr>
            <a:endParaRPr lang="de-AT" sz="2100" dirty="0"/>
          </a:p>
          <a:p>
            <a:pPr marL="436562" indent="-342900" algn="just">
              <a:buFont typeface="Arial" panose="020B0604020202020204" pitchFamily="34" charset="0"/>
              <a:buChar char="•"/>
              <a:tabLst>
                <a:tab pos="987425" algn="l"/>
              </a:tabLst>
            </a:pPr>
            <a:r>
              <a:rPr lang="de-AT" altLang="de-DE" sz="2100" dirty="0"/>
              <a:t>Bestellung ungeeigneter Ausschussmitglieder: </a:t>
            </a:r>
          </a:p>
          <a:p>
            <a:pPr marL="93662" algn="just">
              <a:tabLst>
                <a:tab pos="452438" algn="l"/>
              </a:tabLst>
            </a:pPr>
            <a:r>
              <a:rPr lang="de-AT" altLang="de-DE" sz="2100" dirty="0"/>
              <a:t>	Organisationsverschulden des Aufsichtsrates</a:t>
            </a:r>
          </a:p>
          <a:p>
            <a:pPr marL="93662" algn="just">
              <a:tabLst>
                <a:tab pos="452438" algn="l"/>
              </a:tabLst>
            </a:pPr>
            <a:endParaRPr lang="de-AT" altLang="de-DE" sz="2100" dirty="0"/>
          </a:p>
          <a:p>
            <a:pPr marL="436562" indent="-342900" algn="just">
              <a:buFont typeface="Arial" panose="020B0604020202020204" pitchFamily="34" charset="0"/>
              <a:buChar char="•"/>
              <a:tabLst>
                <a:tab pos="452438" algn="l"/>
              </a:tabLst>
            </a:pPr>
            <a:r>
              <a:rPr lang="de-AT" altLang="de-DE" sz="2100" u="sng" dirty="0"/>
              <a:t>Haftung der Ausschussmitglieder</a:t>
            </a:r>
            <a:r>
              <a:rPr lang="de-AT" altLang="de-DE" sz="2100" dirty="0"/>
              <a:t>:</a:t>
            </a:r>
          </a:p>
          <a:p>
            <a:pPr marL="893762" lvl="1" indent="-342900" algn="just">
              <a:buFont typeface="Arial" panose="020B0604020202020204" pitchFamily="34" charset="0"/>
              <a:buChar char="•"/>
              <a:tabLst>
                <a:tab pos="452438" algn="l"/>
              </a:tabLst>
            </a:pPr>
            <a:r>
              <a:rPr lang="de-AT" altLang="de-DE" sz="2100" dirty="0"/>
              <a:t>Gesteigerte Verantwortung</a:t>
            </a:r>
          </a:p>
          <a:p>
            <a:pPr marL="893762" lvl="1" indent="-342900" algn="just">
              <a:buFont typeface="Arial" panose="020B0604020202020204" pitchFamily="34" charset="0"/>
              <a:buChar char="•"/>
              <a:tabLst>
                <a:tab pos="452438" algn="l"/>
              </a:tabLst>
            </a:pPr>
            <a:r>
              <a:rPr lang="de-AT" altLang="de-DE" sz="2100" dirty="0"/>
              <a:t>Erhöhtes Maß an fachlicher Qualifikation</a:t>
            </a:r>
          </a:p>
          <a:p>
            <a:pPr marL="893762" lvl="1" indent="-342900" algn="just">
              <a:buFont typeface="Arial" panose="020B0604020202020204" pitchFamily="34" charset="0"/>
              <a:buChar char="•"/>
              <a:tabLst>
                <a:tab pos="452438" algn="l"/>
              </a:tabLst>
            </a:pPr>
            <a:r>
              <a:rPr lang="de-AT" altLang="de-DE" sz="2100" dirty="0"/>
              <a:t>Subjektive Kenntnisse und Fähigkeiten wirken nicht pflichtmindernd, wohl aber pflichtsteigernd</a:t>
            </a:r>
          </a:p>
          <a:p>
            <a:pPr marL="893762" lvl="1" indent="-342900" algn="just">
              <a:buFont typeface="Arial" panose="020B0604020202020204" pitchFamily="34" charset="0"/>
              <a:buChar char="•"/>
              <a:tabLst>
                <a:tab pos="452438" algn="l"/>
              </a:tabLst>
            </a:pPr>
            <a:endParaRPr lang="de-AT" altLang="de-DE" sz="2000" dirty="0"/>
          </a:p>
          <a:p>
            <a:pPr marL="93662" algn="just">
              <a:tabLst>
                <a:tab pos="452438" algn="l"/>
              </a:tabLst>
            </a:pPr>
            <a:endParaRPr lang="de-AT" altLang="de-DE" sz="2400" dirty="0"/>
          </a:p>
          <a:p>
            <a:pPr marL="93662" algn="just">
              <a:tabLst>
                <a:tab pos="452438" algn="l"/>
              </a:tabLst>
            </a:pPr>
            <a:endParaRPr lang="de-AT" sz="2200" dirty="0"/>
          </a:p>
        </p:txBody>
      </p:sp>
      <p:pic>
        <p:nvPicPr>
          <p:cNvPr id="3" name="Grafik 2"/>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51520" y="5643364"/>
            <a:ext cx="1594716" cy="1025996"/>
          </a:xfrm>
          <a:prstGeom prst="rect">
            <a:avLst/>
          </a:prstGeom>
        </p:spPr>
      </p:pic>
      <p:sp>
        <p:nvSpPr>
          <p:cNvPr id="9" name="Foliennummernplatzhalter 8"/>
          <p:cNvSpPr>
            <a:spLocks noGrp="1"/>
          </p:cNvSpPr>
          <p:nvPr>
            <p:ph type="sldNum" sz="quarter" idx="12"/>
          </p:nvPr>
        </p:nvSpPr>
        <p:spPr/>
        <p:txBody>
          <a:bodyPr/>
          <a:lstStyle/>
          <a:p>
            <a:fld id="{2FF586BC-B1D0-46E9-B07F-94C8E81EA876}" type="slidenum">
              <a:rPr lang="de-DE" smtClean="0"/>
              <a:t>62</a:t>
            </a:fld>
            <a:endParaRPr lang="de-DE" dirty="0"/>
          </a:p>
        </p:txBody>
      </p:sp>
    </p:spTree>
    <p:extLst>
      <p:ext uri="{BB962C8B-B14F-4D97-AF65-F5344CB8AC3E}">
        <p14:creationId xmlns:p14="http://schemas.microsoft.com/office/powerpoint/2010/main" val="2821408478"/>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Grafik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580112" y="5208676"/>
            <a:ext cx="3563888" cy="1649323"/>
          </a:xfrm>
          <a:prstGeom prst="rect">
            <a:avLst/>
          </a:prstGeom>
        </p:spPr>
      </p:pic>
      <p:sp>
        <p:nvSpPr>
          <p:cNvPr id="2" name="Textfeld 1"/>
          <p:cNvSpPr txBox="1"/>
          <p:nvPr/>
        </p:nvSpPr>
        <p:spPr>
          <a:xfrm>
            <a:off x="0" y="620688"/>
            <a:ext cx="9144000" cy="538609"/>
          </a:xfrm>
          <a:prstGeom prst="rect">
            <a:avLst/>
          </a:prstGeom>
          <a:noFill/>
        </p:spPr>
        <p:txBody>
          <a:bodyPr wrap="square" rtlCol="0">
            <a:spAutoFit/>
          </a:bodyPr>
          <a:lstStyle/>
          <a:p>
            <a:pPr algn="ctr"/>
            <a:r>
              <a:rPr lang="de-AT" sz="2900" b="1" dirty="0"/>
              <a:t>VII. Haftungsrechtliche Spezialfragen</a:t>
            </a:r>
            <a:endParaRPr lang="de-AT" sz="2700" b="1" dirty="0"/>
          </a:p>
        </p:txBody>
      </p:sp>
      <p:sp>
        <p:nvSpPr>
          <p:cNvPr id="7" name="Textfeld 6"/>
          <p:cNvSpPr txBox="1"/>
          <p:nvPr/>
        </p:nvSpPr>
        <p:spPr>
          <a:xfrm>
            <a:off x="647564" y="1412776"/>
            <a:ext cx="7848872" cy="5109091"/>
          </a:xfrm>
          <a:prstGeom prst="rect">
            <a:avLst/>
          </a:prstGeom>
          <a:noFill/>
        </p:spPr>
        <p:txBody>
          <a:bodyPr wrap="square" rtlCol="0">
            <a:spAutoFit/>
          </a:bodyPr>
          <a:lstStyle/>
          <a:p>
            <a:pPr marL="436562" indent="-342900" algn="just">
              <a:buFont typeface="Arial" panose="020B0604020202020204" pitchFamily="34" charset="0"/>
              <a:buChar char="•"/>
              <a:tabLst>
                <a:tab pos="452438" algn="l"/>
              </a:tabLst>
            </a:pPr>
            <a:r>
              <a:rPr lang="de-AT" altLang="de-DE" sz="2000" u="sng" dirty="0"/>
              <a:t>Haftung der Ausschussmitglieder</a:t>
            </a:r>
            <a:r>
              <a:rPr lang="de-AT" altLang="de-DE" sz="2000" dirty="0"/>
              <a:t>:</a:t>
            </a:r>
          </a:p>
          <a:p>
            <a:pPr marL="893762" lvl="1" indent="-342900" algn="just">
              <a:buFont typeface="Arial" panose="020B0604020202020204" pitchFamily="34" charset="0"/>
              <a:buChar char="•"/>
              <a:tabLst>
                <a:tab pos="452438" algn="l"/>
              </a:tabLst>
            </a:pPr>
            <a:endParaRPr lang="de-AT" altLang="de-DE" sz="2000" dirty="0"/>
          </a:p>
          <a:p>
            <a:pPr marL="893762" lvl="1" indent="-342900" algn="just">
              <a:buFont typeface="Arial" panose="020B0604020202020204" pitchFamily="34" charset="0"/>
              <a:buChar char="•"/>
              <a:tabLst>
                <a:tab pos="452438" algn="l"/>
              </a:tabLst>
            </a:pPr>
            <a:r>
              <a:rPr lang="de-AT" altLang="de-DE" sz="2000" dirty="0"/>
              <a:t>Abstellen auf den für die übernommene Tätigkeit notwendigen Fleiß</a:t>
            </a:r>
          </a:p>
          <a:p>
            <a:pPr marL="893762" lvl="1" indent="-342900" algn="just">
              <a:buFont typeface="Arial" panose="020B0604020202020204" pitchFamily="34" charset="0"/>
              <a:buChar char="•"/>
              <a:tabLst>
                <a:tab pos="452438" algn="l"/>
              </a:tabLst>
            </a:pPr>
            <a:r>
              <a:rPr lang="de-AT" altLang="de-DE" sz="2000" dirty="0"/>
              <a:t>erhöhte Pflichtenstellung und gesteigerte Verantwortung des Aufsichtsratsvorsitzenden</a:t>
            </a:r>
          </a:p>
          <a:p>
            <a:pPr marL="893762" lvl="1" indent="-342900" algn="just">
              <a:buFont typeface="Arial" panose="020B0604020202020204" pitchFamily="34" charset="0"/>
              <a:buChar char="•"/>
              <a:tabLst>
                <a:tab pos="452438" algn="l"/>
              </a:tabLst>
            </a:pPr>
            <a:endParaRPr lang="de-AT" altLang="de-DE" sz="2000" dirty="0"/>
          </a:p>
          <a:p>
            <a:pPr marL="893762" lvl="1" indent="-342900" algn="just">
              <a:buFont typeface="Arial" panose="020B0604020202020204" pitchFamily="34" charset="0"/>
              <a:buChar char="•"/>
              <a:tabLst>
                <a:tab pos="452438" algn="l"/>
              </a:tabLst>
            </a:pPr>
            <a:r>
              <a:rPr lang="de-AT" altLang="de-DE" sz="2000" dirty="0"/>
              <a:t>Seit 01.01.2016 Implementierung der Business </a:t>
            </a:r>
            <a:r>
              <a:rPr lang="de-AT" altLang="de-DE" sz="2000" dirty="0" err="1"/>
              <a:t>Judgment</a:t>
            </a:r>
            <a:r>
              <a:rPr lang="de-AT" altLang="de-DE" sz="2000" dirty="0"/>
              <a:t> Rule in § 84 AktG und § 25 GmbHG</a:t>
            </a:r>
          </a:p>
          <a:p>
            <a:pPr marL="893762" lvl="1" indent="-342900" algn="just">
              <a:buFont typeface="Arial" panose="020B0604020202020204" pitchFamily="34" charset="0"/>
              <a:buChar char="•"/>
              <a:tabLst>
                <a:tab pos="452438" algn="l"/>
              </a:tabLst>
            </a:pPr>
            <a:endParaRPr lang="de-AT" altLang="de-DE" sz="2000" dirty="0"/>
          </a:p>
          <a:p>
            <a:pPr marL="893762" lvl="1" indent="-342900" algn="just">
              <a:buFont typeface="Arial" panose="020B0604020202020204" pitchFamily="34" charset="0"/>
              <a:buChar char="•"/>
              <a:tabLst>
                <a:tab pos="452438" algn="l"/>
              </a:tabLst>
            </a:pPr>
            <a:r>
              <a:rPr lang="de-AT" altLang="de-DE" sz="2000" dirty="0"/>
              <a:t>Kodifizierung der hL und Praxis</a:t>
            </a:r>
          </a:p>
          <a:p>
            <a:pPr marL="893762" lvl="1" indent="-342900" algn="just">
              <a:buFont typeface="Arial" panose="020B0604020202020204" pitchFamily="34" charset="0"/>
              <a:buChar char="•"/>
              <a:tabLst>
                <a:tab pos="452438" algn="l"/>
              </a:tabLst>
            </a:pPr>
            <a:r>
              <a:rPr lang="de-AT" altLang="de-DE" sz="2000" dirty="0"/>
              <a:t>Andere Stellung des AR in der GmbH und deshalb auch </a:t>
            </a:r>
            <a:r>
              <a:rPr lang="de-AT" altLang="de-DE" sz="2000" dirty="0" err="1"/>
              <a:t>tw</a:t>
            </a:r>
            <a:r>
              <a:rPr lang="de-AT" altLang="de-DE" sz="2000" dirty="0"/>
              <a:t> andere Haftungsfragen</a:t>
            </a:r>
          </a:p>
          <a:p>
            <a:pPr marL="893762" lvl="1" indent="-342900" algn="just">
              <a:buFont typeface="Arial" panose="020B0604020202020204" pitchFamily="34" charset="0"/>
              <a:buChar char="•"/>
              <a:tabLst>
                <a:tab pos="452438" algn="l"/>
              </a:tabLst>
            </a:pPr>
            <a:endParaRPr lang="de-AT" altLang="de-DE" sz="2000" dirty="0"/>
          </a:p>
          <a:p>
            <a:pPr marL="93662" algn="just">
              <a:tabLst>
                <a:tab pos="452438" algn="l"/>
              </a:tabLst>
            </a:pPr>
            <a:endParaRPr lang="de-AT" altLang="de-DE" sz="2400" dirty="0"/>
          </a:p>
          <a:p>
            <a:pPr marL="93662" algn="just">
              <a:tabLst>
                <a:tab pos="452438" algn="l"/>
              </a:tabLst>
            </a:pPr>
            <a:endParaRPr lang="de-AT" sz="2200" dirty="0"/>
          </a:p>
        </p:txBody>
      </p:sp>
      <p:pic>
        <p:nvPicPr>
          <p:cNvPr id="3" name="Grafik 2"/>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51520" y="5643364"/>
            <a:ext cx="1594716" cy="1025996"/>
          </a:xfrm>
          <a:prstGeom prst="rect">
            <a:avLst/>
          </a:prstGeom>
        </p:spPr>
      </p:pic>
      <p:sp>
        <p:nvSpPr>
          <p:cNvPr id="9" name="Foliennummernplatzhalter 8"/>
          <p:cNvSpPr>
            <a:spLocks noGrp="1"/>
          </p:cNvSpPr>
          <p:nvPr>
            <p:ph type="sldNum" sz="quarter" idx="12"/>
          </p:nvPr>
        </p:nvSpPr>
        <p:spPr/>
        <p:txBody>
          <a:bodyPr/>
          <a:lstStyle/>
          <a:p>
            <a:fld id="{2FF586BC-B1D0-46E9-B07F-94C8E81EA876}" type="slidenum">
              <a:rPr lang="de-DE" smtClean="0"/>
              <a:t>63</a:t>
            </a:fld>
            <a:endParaRPr lang="de-DE" dirty="0"/>
          </a:p>
        </p:txBody>
      </p:sp>
    </p:spTree>
    <p:extLst>
      <p:ext uri="{BB962C8B-B14F-4D97-AF65-F5344CB8AC3E}">
        <p14:creationId xmlns:p14="http://schemas.microsoft.com/office/powerpoint/2010/main" val="3035469833"/>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Grafik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580112" y="5208676"/>
            <a:ext cx="3563888" cy="1649323"/>
          </a:xfrm>
          <a:prstGeom prst="rect">
            <a:avLst/>
          </a:prstGeom>
        </p:spPr>
      </p:pic>
      <p:sp>
        <p:nvSpPr>
          <p:cNvPr id="7" name="Textfeld 6"/>
          <p:cNvSpPr txBox="1"/>
          <p:nvPr/>
        </p:nvSpPr>
        <p:spPr>
          <a:xfrm>
            <a:off x="683568" y="2564904"/>
            <a:ext cx="7848872" cy="2462213"/>
          </a:xfrm>
          <a:prstGeom prst="rect">
            <a:avLst/>
          </a:prstGeom>
          <a:noFill/>
        </p:spPr>
        <p:txBody>
          <a:bodyPr wrap="square" rtlCol="0">
            <a:spAutoFit/>
          </a:bodyPr>
          <a:lstStyle/>
          <a:p>
            <a:pPr marL="93662" algn="ctr">
              <a:tabLst>
                <a:tab pos="452438" algn="l"/>
              </a:tabLst>
            </a:pPr>
            <a:r>
              <a:rPr lang="de-AT" sz="5400" b="1" dirty="0"/>
              <a:t>Vielen Dank für Ihre Aufmerksamkeit</a:t>
            </a:r>
            <a:endParaRPr lang="de-AT" altLang="de-DE" sz="5400" b="1" dirty="0"/>
          </a:p>
          <a:p>
            <a:pPr marL="93662" algn="just">
              <a:tabLst>
                <a:tab pos="452438" algn="l"/>
              </a:tabLst>
            </a:pPr>
            <a:endParaRPr lang="de-AT" altLang="de-DE" sz="2400" dirty="0"/>
          </a:p>
          <a:p>
            <a:pPr marL="93662" algn="just">
              <a:tabLst>
                <a:tab pos="452438" algn="l"/>
              </a:tabLst>
            </a:pPr>
            <a:endParaRPr lang="de-AT" sz="2200" dirty="0"/>
          </a:p>
        </p:txBody>
      </p:sp>
      <p:pic>
        <p:nvPicPr>
          <p:cNvPr id="3" name="Grafik 2"/>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51520" y="5643364"/>
            <a:ext cx="1594716" cy="1025996"/>
          </a:xfrm>
          <a:prstGeom prst="rect">
            <a:avLst/>
          </a:prstGeom>
        </p:spPr>
      </p:pic>
      <p:sp>
        <p:nvSpPr>
          <p:cNvPr id="8" name="Foliennummernplatzhalter 7"/>
          <p:cNvSpPr>
            <a:spLocks noGrp="1"/>
          </p:cNvSpPr>
          <p:nvPr>
            <p:ph type="sldNum" sz="quarter" idx="12"/>
          </p:nvPr>
        </p:nvSpPr>
        <p:spPr/>
        <p:txBody>
          <a:bodyPr/>
          <a:lstStyle/>
          <a:p>
            <a:fld id="{2FF586BC-B1D0-46E9-B07F-94C8E81EA876}" type="slidenum">
              <a:rPr lang="de-DE" smtClean="0"/>
              <a:t>64</a:t>
            </a:fld>
            <a:endParaRPr lang="de-DE" dirty="0"/>
          </a:p>
        </p:txBody>
      </p:sp>
    </p:spTree>
    <p:extLst>
      <p:ext uri="{BB962C8B-B14F-4D97-AF65-F5344CB8AC3E}">
        <p14:creationId xmlns:p14="http://schemas.microsoft.com/office/powerpoint/2010/main" val="5136893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Grafik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580112" y="5208676"/>
            <a:ext cx="3563888" cy="1649323"/>
          </a:xfrm>
          <a:prstGeom prst="rect">
            <a:avLst/>
          </a:prstGeom>
        </p:spPr>
      </p:pic>
      <p:sp>
        <p:nvSpPr>
          <p:cNvPr id="2" name="Textfeld 1"/>
          <p:cNvSpPr txBox="1"/>
          <p:nvPr/>
        </p:nvSpPr>
        <p:spPr>
          <a:xfrm>
            <a:off x="683568" y="953374"/>
            <a:ext cx="7848872" cy="646331"/>
          </a:xfrm>
          <a:prstGeom prst="rect">
            <a:avLst/>
          </a:prstGeom>
          <a:noFill/>
        </p:spPr>
        <p:txBody>
          <a:bodyPr wrap="square" rtlCol="0">
            <a:spAutoFit/>
          </a:bodyPr>
          <a:lstStyle/>
          <a:p>
            <a:pPr algn="ctr"/>
            <a:r>
              <a:rPr lang="de-AT" sz="3600" b="1" dirty="0"/>
              <a:t>I. Bestellung und Beendigung</a:t>
            </a:r>
          </a:p>
        </p:txBody>
      </p:sp>
      <p:sp>
        <p:nvSpPr>
          <p:cNvPr id="7" name="Textfeld 6"/>
          <p:cNvSpPr txBox="1"/>
          <p:nvPr/>
        </p:nvSpPr>
        <p:spPr>
          <a:xfrm>
            <a:off x="683568" y="1772816"/>
            <a:ext cx="7848872" cy="4616648"/>
          </a:xfrm>
          <a:prstGeom prst="rect">
            <a:avLst/>
          </a:prstGeom>
          <a:noFill/>
        </p:spPr>
        <p:txBody>
          <a:bodyPr wrap="square" rtlCol="0">
            <a:spAutoFit/>
          </a:bodyPr>
          <a:lstStyle/>
          <a:p>
            <a:pPr marL="536575" indent="-536575" algn="just">
              <a:buFont typeface="Arial" panose="020B0604020202020204" pitchFamily="34" charset="0"/>
              <a:buChar char="•"/>
            </a:pPr>
            <a:r>
              <a:rPr lang="de-AT" sz="2200" dirty="0"/>
              <a:t>Bestellung:</a:t>
            </a:r>
          </a:p>
          <a:p>
            <a:pPr algn="just"/>
            <a:endParaRPr lang="de-AT" sz="2400" dirty="0"/>
          </a:p>
          <a:p>
            <a:pPr marL="987425" lvl="1" indent="-436563" algn="just">
              <a:buFont typeface="Arial" panose="020B0604020202020204" pitchFamily="34" charset="0"/>
              <a:buChar char="•"/>
              <a:tabLst>
                <a:tab pos="987425" algn="l"/>
              </a:tabLst>
            </a:pPr>
            <a:r>
              <a:rPr lang="de-AT" sz="2200" dirty="0"/>
              <a:t>In der Praxis: </a:t>
            </a:r>
          </a:p>
          <a:p>
            <a:pPr marL="1444625" lvl="2" indent="-436563" algn="just">
              <a:buFont typeface="Arial" panose="020B0604020202020204" pitchFamily="34" charset="0"/>
              <a:buChar char="•"/>
              <a:tabLst>
                <a:tab pos="987425" algn="l"/>
              </a:tabLst>
            </a:pPr>
            <a:r>
              <a:rPr lang="de-AT" sz="2200" dirty="0"/>
              <a:t>Einflussnahme durch Kernaktionäre bei Auswahl des/der Aufsichtsratsvorsitzenden</a:t>
            </a:r>
          </a:p>
          <a:p>
            <a:pPr marL="1444625" lvl="2" indent="-436563" algn="just">
              <a:buFont typeface="Arial" panose="020B0604020202020204" pitchFamily="34" charset="0"/>
              <a:buChar char="•"/>
              <a:tabLst>
                <a:tab pos="987425" algn="l"/>
              </a:tabLst>
            </a:pPr>
            <a:r>
              <a:rPr lang="de-AT" sz="2200" dirty="0"/>
              <a:t>Einflussnahme durch Syndikatsverträge</a:t>
            </a:r>
          </a:p>
          <a:p>
            <a:pPr marL="1444625" lvl="2" indent="-436563" algn="just">
              <a:buFont typeface="Arial" panose="020B0604020202020204" pitchFamily="34" charset="0"/>
              <a:buChar char="•"/>
              <a:tabLst>
                <a:tab pos="987425" algn="l"/>
              </a:tabLst>
            </a:pPr>
            <a:r>
              <a:rPr lang="de-AT" sz="2200" dirty="0"/>
              <a:t>Oft umgekehrter Ablauf der gesetzlichen Konzeption, weil Eigentümer zuerst an eine/n potentielle/n Aufsichtsratsvorsitzende/n herantreten. Die Wahl der einzelnen Aufsichtsratsmitglieder erfolgt schließlich durch die Hauptversammlung ( § 87 Abs 1 AktG)</a:t>
            </a:r>
          </a:p>
          <a:p>
            <a:pPr marL="1444625" lvl="2" indent="-436563" algn="just">
              <a:buFont typeface="Arial" panose="020B0604020202020204" pitchFamily="34" charset="0"/>
              <a:buChar char="•"/>
              <a:tabLst>
                <a:tab pos="987425" algn="l"/>
              </a:tabLst>
            </a:pPr>
            <a:endParaRPr lang="de-AT" sz="2200" dirty="0"/>
          </a:p>
          <a:p>
            <a:pPr marL="987425" lvl="1" indent="-436563" algn="just">
              <a:buFont typeface="Arial" panose="020B0604020202020204" pitchFamily="34" charset="0"/>
              <a:buChar char="•"/>
              <a:tabLst>
                <a:tab pos="987425" algn="l"/>
              </a:tabLst>
            </a:pPr>
            <a:endParaRPr lang="sv-SE" sz="2200" dirty="0"/>
          </a:p>
        </p:txBody>
      </p:sp>
      <p:pic>
        <p:nvPicPr>
          <p:cNvPr id="3" name="Grafik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51520" y="5643364"/>
            <a:ext cx="1594716" cy="1025996"/>
          </a:xfrm>
          <a:prstGeom prst="rect">
            <a:avLst/>
          </a:prstGeom>
        </p:spPr>
      </p:pic>
      <p:sp>
        <p:nvSpPr>
          <p:cNvPr id="9" name="Foliennummernplatzhalter 8"/>
          <p:cNvSpPr>
            <a:spLocks noGrp="1"/>
          </p:cNvSpPr>
          <p:nvPr>
            <p:ph type="sldNum" sz="quarter" idx="12"/>
          </p:nvPr>
        </p:nvSpPr>
        <p:spPr/>
        <p:txBody>
          <a:bodyPr/>
          <a:lstStyle/>
          <a:p>
            <a:fld id="{2FF586BC-B1D0-46E9-B07F-94C8E81EA876}" type="slidenum">
              <a:rPr lang="de-DE" smtClean="0"/>
              <a:t>7</a:t>
            </a:fld>
            <a:endParaRPr lang="de-DE" dirty="0"/>
          </a:p>
        </p:txBody>
      </p:sp>
    </p:spTree>
    <p:extLst>
      <p:ext uri="{BB962C8B-B14F-4D97-AF65-F5344CB8AC3E}">
        <p14:creationId xmlns:p14="http://schemas.microsoft.com/office/powerpoint/2010/main" val="38999599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Grafik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580112" y="5208676"/>
            <a:ext cx="3563888" cy="1649323"/>
          </a:xfrm>
          <a:prstGeom prst="rect">
            <a:avLst/>
          </a:prstGeom>
        </p:spPr>
      </p:pic>
      <p:sp>
        <p:nvSpPr>
          <p:cNvPr id="2" name="Textfeld 1"/>
          <p:cNvSpPr txBox="1"/>
          <p:nvPr/>
        </p:nvSpPr>
        <p:spPr>
          <a:xfrm>
            <a:off x="683568" y="953374"/>
            <a:ext cx="7848872" cy="646331"/>
          </a:xfrm>
          <a:prstGeom prst="rect">
            <a:avLst/>
          </a:prstGeom>
          <a:noFill/>
        </p:spPr>
        <p:txBody>
          <a:bodyPr wrap="square" rtlCol="0">
            <a:spAutoFit/>
          </a:bodyPr>
          <a:lstStyle/>
          <a:p>
            <a:pPr algn="ctr"/>
            <a:r>
              <a:rPr lang="de-AT" sz="3600" b="1" dirty="0"/>
              <a:t>I. Bestellung und Beendigung</a:t>
            </a:r>
          </a:p>
        </p:txBody>
      </p:sp>
      <p:sp>
        <p:nvSpPr>
          <p:cNvPr id="7" name="Textfeld 6"/>
          <p:cNvSpPr txBox="1"/>
          <p:nvPr/>
        </p:nvSpPr>
        <p:spPr>
          <a:xfrm>
            <a:off x="683568" y="1772816"/>
            <a:ext cx="7848872" cy="3816429"/>
          </a:xfrm>
          <a:prstGeom prst="rect">
            <a:avLst/>
          </a:prstGeom>
          <a:noFill/>
        </p:spPr>
        <p:txBody>
          <a:bodyPr wrap="square" rtlCol="0">
            <a:spAutoFit/>
          </a:bodyPr>
          <a:lstStyle/>
          <a:p>
            <a:pPr marL="536575" indent="-536575" algn="just">
              <a:buFont typeface="Arial" panose="020B0604020202020204" pitchFamily="34" charset="0"/>
              <a:buChar char="•"/>
            </a:pPr>
            <a:r>
              <a:rPr lang="de-AT" sz="2200" dirty="0"/>
              <a:t>Beendigung:</a:t>
            </a:r>
          </a:p>
          <a:p>
            <a:pPr marL="987425" lvl="1" indent="-436563" algn="just">
              <a:buFont typeface="Arial" panose="020B0604020202020204" pitchFamily="34" charset="0"/>
              <a:buChar char="•"/>
              <a:tabLst>
                <a:tab pos="987425" algn="l"/>
              </a:tabLst>
            </a:pPr>
            <a:r>
              <a:rPr lang="sv-SE" sz="2200" dirty="0"/>
              <a:t>Das Mandat des Aufsichtsratsvorsitzes endet</a:t>
            </a:r>
          </a:p>
          <a:p>
            <a:pPr marL="1444625" lvl="2" indent="-436563" algn="just">
              <a:buFont typeface="Arial" panose="020B0604020202020204" pitchFamily="34" charset="0"/>
              <a:buChar char="•"/>
              <a:tabLst>
                <a:tab pos="987425" algn="l"/>
              </a:tabLst>
            </a:pPr>
            <a:endParaRPr lang="sv-SE" sz="2200" dirty="0"/>
          </a:p>
          <a:p>
            <a:pPr marL="1444625" lvl="2" indent="-436563" algn="just">
              <a:buFont typeface="Arial" panose="020B0604020202020204" pitchFamily="34" charset="0"/>
              <a:buChar char="•"/>
              <a:tabLst>
                <a:tab pos="987425" algn="l"/>
              </a:tabLst>
            </a:pPr>
            <a:r>
              <a:rPr lang="sv-SE" sz="2200" dirty="0"/>
              <a:t>durch Zeitablauf</a:t>
            </a:r>
          </a:p>
          <a:p>
            <a:pPr marL="1008062" lvl="2" algn="just">
              <a:tabLst>
                <a:tab pos="987425" algn="l"/>
              </a:tabLst>
            </a:pPr>
            <a:endParaRPr lang="sv-SE" sz="2200" dirty="0"/>
          </a:p>
          <a:p>
            <a:pPr marL="1444625" lvl="2" indent="-436563" algn="just">
              <a:buFont typeface="Arial" panose="020B0604020202020204" pitchFamily="34" charset="0"/>
              <a:buChar char="•"/>
              <a:tabLst>
                <a:tab pos="987425" algn="l"/>
              </a:tabLst>
            </a:pPr>
            <a:r>
              <a:rPr lang="sv-SE" sz="2200" dirty="0"/>
              <a:t>mit Ausscheiden des Mitglieds aus dem Aufsichtsrat</a:t>
            </a:r>
          </a:p>
          <a:p>
            <a:pPr marL="1444625" lvl="2" indent="-436563" algn="just">
              <a:buFont typeface="Arial" panose="020B0604020202020204" pitchFamily="34" charset="0"/>
              <a:buChar char="•"/>
              <a:tabLst>
                <a:tab pos="987425" algn="l"/>
              </a:tabLst>
            </a:pPr>
            <a:endParaRPr lang="sv-SE" sz="2200" dirty="0"/>
          </a:p>
          <a:p>
            <a:pPr marL="1444625" lvl="2" indent="-436563" algn="just">
              <a:buFont typeface="Arial" panose="020B0604020202020204" pitchFamily="34" charset="0"/>
              <a:buChar char="•"/>
              <a:tabLst>
                <a:tab pos="987425" algn="l"/>
              </a:tabLst>
            </a:pPr>
            <a:r>
              <a:rPr lang="sv-SE" sz="2200" dirty="0"/>
              <a:t>durch Abberufung durch das Plenum (AR-Mitgliedschaft bleibt aber erhalten)</a:t>
            </a:r>
          </a:p>
          <a:p>
            <a:pPr marL="1444625" lvl="2" indent="-436563" algn="just">
              <a:buFont typeface="Arial" panose="020B0604020202020204" pitchFamily="34" charset="0"/>
              <a:buChar char="•"/>
              <a:tabLst>
                <a:tab pos="987425" algn="l"/>
              </a:tabLst>
            </a:pPr>
            <a:endParaRPr lang="sv-SE" sz="2200" dirty="0"/>
          </a:p>
          <a:p>
            <a:pPr marL="1444625" lvl="2" indent="-436563" algn="just">
              <a:buFont typeface="Arial" panose="020B0604020202020204" pitchFamily="34" charset="0"/>
              <a:buChar char="•"/>
              <a:tabLst>
                <a:tab pos="987425" algn="l"/>
              </a:tabLst>
            </a:pPr>
            <a:r>
              <a:rPr lang="sv-SE" sz="2200" dirty="0"/>
              <a:t>durch Rücktritt  </a:t>
            </a:r>
          </a:p>
        </p:txBody>
      </p:sp>
      <p:pic>
        <p:nvPicPr>
          <p:cNvPr id="3" name="Grafik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51520" y="5643364"/>
            <a:ext cx="1594716" cy="1025996"/>
          </a:xfrm>
          <a:prstGeom prst="rect">
            <a:avLst/>
          </a:prstGeom>
        </p:spPr>
      </p:pic>
      <p:sp>
        <p:nvSpPr>
          <p:cNvPr id="9" name="Foliennummernplatzhalter 8"/>
          <p:cNvSpPr>
            <a:spLocks noGrp="1"/>
          </p:cNvSpPr>
          <p:nvPr>
            <p:ph type="sldNum" sz="quarter" idx="12"/>
          </p:nvPr>
        </p:nvSpPr>
        <p:spPr/>
        <p:txBody>
          <a:bodyPr/>
          <a:lstStyle/>
          <a:p>
            <a:fld id="{2FF586BC-B1D0-46E9-B07F-94C8E81EA876}" type="slidenum">
              <a:rPr lang="de-DE" smtClean="0"/>
              <a:t>8</a:t>
            </a:fld>
            <a:endParaRPr lang="de-DE" dirty="0"/>
          </a:p>
        </p:txBody>
      </p:sp>
    </p:spTree>
    <p:extLst>
      <p:ext uri="{BB962C8B-B14F-4D97-AF65-F5344CB8AC3E}">
        <p14:creationId xmlns:p14="http://schemas.microsoft.com/office/powerpoint/2010/main" val="35262145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Grafik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580112" y="5208676"/>
            <a:ext cx="3563888" cy="1649323"/>
          </a:xfrm>
          <a:prstGeom prst="rect">
            <a:avLst/>
          </a:prstGeom>
        </p:spPr>
      </p:pic>
      <p:sp>
        <p:nvSpPr>
          <p:cNvPr id="2" name="Textfeld 1"/>
          <p:cNvSpPr txBox="1"/>
          <p:nvPr/>
        </p:nvSpPr>
        <p:spPr>
          <a:xfrm>
            <a:off x="683568" y="953374"/>
            <a:ext cx="7848872" cy="646331"/>
          </a:xfrm>
          <a:prstGeom prst="rect">
            <a:avLst/>
          </a:prstGeom>
          <a:noFill/>
        </p:spPr>
        <p:txBody>
          <a:bodyPr wrap="square" rtlCol="0">
            <a:spAutoFit/>
          </a:bodyPr>
          <a:lstStyle/>
          <a:p>
            <a:pPr algn="ctr"/>
            <a:r>
              <a:rPr lang="de-AT" sz="3600" b="1" dirty="0"/>
              <a:t>I. Bestellung und Beendigung</a:t>
            </a:r>
          </a:p>
        </p:txBody>
      </p:sp>
      <p:sp>
        <p:nvSpPr>
          <p:cNvPr id="7" name="Textfeld 6"/>
          <p:cNvSpPr txBox="1"/>
          <p:nvPr/>
        </p:nvSpPr>
        <p:spPr>
          <a:xfrm>
            <a:off x="683568" y="1772816"/>
            <a:ext cx="7848872" cy="3847207"/>
          </a:xfrm>
          <a:prstGeom prst="rect">
            <a:avLst/>
          </a:prstGeom>
          <a:noFill/>
        </p:spPr>
        <p:txBody>
          <a:bodyPr wrap="square" rtlCol="0">
            <a:spAutoFit/>
          </a:bodyPr>
          <a:lstStyle/>
          <a:p>
            <a:pPr marL="536575" indent="-536575" algn="just">
              <a:buFont typeface="Arial" panose="020B0604020202020204" pitchFamily="34" charset="0"/>
              <a:buChar char="•"/>
            </a:pPr>
            <a:r>
              <a:rPr lang="de-AT" sz="2200" dirty="0"/>
              <a:t>Beendigung:</a:t>
            </a:r>
          </a:p>
          <a:p>
            <a:pPr algn="just"/>
            <a:endParaRPr lang="de-AT" sz="2400" dirty="0"/>
          </a:p>
          <a:p>
            <a:pPr marL="987425" lvl="1" indent="-436563" algn="just">
              <a:buFont typeface="Arial" panose="020B0604020202020204" pitchFamily="34" charset="0"/>
              <a:buChar char="•"/>
              <a:tabLst>
                <a:tab pos="987425" algn="l"/>
              </a:tabLst>
            </a:pPr>
            <a:r>
              <a:rPr lang="sv-SE" sz="2200" dirty="0"/>
              <a:t>Beendigung bei Abwahl durch das Plenum:</a:t>
            </a:r>
          </a:p>
          <a:p>
            <a:pPr marL="1444625" lvl="2" indent="-436563" algn="just">
              <a:buFont typeface="Arial" panose="020B0604020202020204" pitchFamily="34" charset="0"/>
              <a:buChar char="•"/>
              <a:tabLst>
                <a:tab pos="987425" algn="l"/>
              </a:tabLst>
            </a:pPr>
            <a:r>
              <a:rPr lang="sv-SE" sz="2200" dirty="0"/>
              <a:t>Für die Abwahl des/der Vorsitzenden sowie des ersten Stellvertreters sind dieselben qualifizierten Beschlusserfordernisse wie bei der Wahl erforderlich (§ 110 Abs 3 ArbVG analog)</a:t>
            </a:r>
          </a:p>
          <a:p>
            <a:pPr marL="987425" lvl="1" indent="-436563" algn="just">
              <a:buFont typeface="Arial" panose="020B0604020202020204" pitchFamily="34" charset="0"/>
              <a:buChar char="•"/>
              <a:tabLst>
                <a:tab pos="987425" algn="l"/>
              </a:tabLst>
            </a:pPr>
            <a:endParaRPr lang="sv-SE" sz="2200" dirty="0"/>
          </a:p>
          <a:p>
            <a:pPr marL="987425" lvl="1" indent="-436563" algn="just">
              <a:buFont typeface="Arial" panose="020B0604020202020204" pitchFamily="34" charset="0"/>
              <a:buChar char="•"/>
              <a:tabLst>
                <a:tab pos="987425" algn="l"/>
              </a:tabLst>
            </a:pPr>
            <a:r>
              <a:rPr lang="sv-SE" sz="2200" dirty="0"/>
              <a:t>Rücktritt:</a:t>
            </a:r>
          </a:p>
          <a:p>
            <a:pPr marL="1444625" lvl="2" indent="-436563" algn="just">
              <a:buFont typeface="Arial" panose="020B0604020202020204" pitchFamily="34" charset="0"/>
              <a:buChar char="•"/>
              <a:tabLst>
                <a:tab pos="987425" algn="l"/>
              </a:tabLst>
            </a:pPr>
            <a:r>
              <a:rPr lang="sv-SE" sz="2200" dirty="0"/>
              <a:t>Bedarf keines Grundes, aber nicht zur Unzeit; in der Geschäftsordnung des AR sind idR Fristen geregelt</a:t>
            </a:r>
          </a:p>
        </p:txBody>
      </p:sp>
      <p:pic>
        <p:nvPicPr>
          <p:cNvPr id="3" name="Grafik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51520" y="5643364"/>
            <a:ext cx="1594716" cy="1025996"/>
          </a:xfrm>
          <a:prstGeom prst="rect">
            <a:avLst/>
          </a:prstGeom>
        </p:spPr>
      </p:pic>
      <p:sp>
        <p:nvSpPr>
          <p:cNvPr id="9" name="Foliennummernplatzhalter 8"/>
          <p:cNvSpPr>
            <a:spLocks noGrp="1"/>
          </p:cNvSpPr>
          <p:nvPr>
            <p:ph type="sldNum" sz="quarter" idx="12"/>
          </p:nvPr>
        </p:nvSpPr>
        <p:spPr/>
        <p:txBody>
          <a:bodyPr/>
          <a:lstStyle/>
          <a:p>
            <a:fld id="{2FF586BC-B1D0-46E9-B07F-94C8E81EA876}" type="slidenum">
              <a:rPr lang="de-DE" smtClean="0"/>
              <a:t>9</a:t>
            </a:fld>
            <a:endParaRPr lang="de-DE" dirty="0"/>
          </a:p>
        </p:txBody>
      </p:sp>
    </p:spTree>
    <p:extLst>
      <p:ext uri="{BB962C8B-B14F-4D97-AF65-F5344CB8AC3E}">
        <p14:creationId xmlns:p14="http://schemas.microsoft.com/office/powerpoint/2010/main" val="1651048510"/>
      </p:ext>
    </p:extLst>
  </p:cSld>
  <p:clrMapOvr>
    <a:masterClrMapping/>
  </p:clrMapOvr>
</p:sld>
</file>

<file path=ppt/theme/theme1.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3448</Words>
  <Application>Microsoft Office PowerPoint</Application>
  <PresentationFormat>Bildschirmpräsentation (4:3)</PresentationFormat>
  <Paragraphs>709</Paragraphs>
  <Slides>64</Slides>
  <Notes>45</Notes>
  <HiddenSlides>0</HiddenSlides>
  <MMClips>0</MMClips>
  <ScaleCrop>false</ScaleCrop>
  <HeadingPairs>
    <vt:vector size="6" baseType="variant">
      <vt:variant>
        <vt:lpstr>Verwendete Schriftarten</vt:lpstr>
      </vt:variant>
      <vt:variant>
        <vt:i4>2</vt:i4>
      </vt:variant>
      <vt:variant>
        <vt:lpstr>Design</vt:lpstr>
      </vt:variant>
      <vt:variant>
        <vt:i4>1</vt:i4>
      </vt:variant>
      <vt:variant>
        <vt:lpstr>Folientitel</vt:lpstr>
      </vt:variant>
      <vt:variant>
        <vt:i4>64</vt:i4>
      </vt:variant>
    </vt:vector>
  </HeadingPairs>
  <TitlesOfParts>
    <vt:vector size="67" baseType="lpstr">
      <vt:lpstr>Arial</vt:lpstr>
      <vt:lpstr>Calibri</vt:lpstr>
      <vt:lpstr>Larissa</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Company>ARS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Grafik</dc:creator>
  <cp:lastModifiedBy>Angelika Killmann</cp:lastModifiedBy>
  <cp:revision>124</cp:revision>
  <dcterms:created xsi:type="dcterms:W3CDTF">2013-09-05T10:14:25Z</dcterms:created>
  <dcterms:modified xsi:type="dcterms:W3CDTF">2019-04-25T11:37:08Z</dcterms:modified>
</cp:coreProperties>
</file>